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850" r:id="rId3"/>
    <p:sldId id="942" r:id="rId4"/>
    <p:sldId id="953" r:id="rId5"/>
    <p:sldId id="947" r:id="rId6"/>
    <p:sldId id="954" r:id="rId7"/>
    <p:sldId id="948" r:id="rId8"/>
    <p:sldId id="955" r:id="rId9"/>
    <p:sldId id="949" r:id="rId10"/>
    <p:sldId id="851" r:id="rId11"/>
    <p:sldId id="952" r:id="rId12"/>
    <p:sldId id="957" r:id="rId13"/>
    <p:sldId id="956" r:id="rId14"/>
    <p:sldId id="959" r:id="rId15"/>
    <p:sldId id="960" r:id="rId16"/>
    <p:sldId id="961" r:id="rId17"/>
    <p:sldId id="962" r:id="rId18"/>
    <p:sldId id="963" r:id="rId19"/>
    <p:sldId id="852" r:id="rId20"/>
    <p:sldId id="964" r:id="rId21"/>
    <p:sldId id="950" r:id="rId22"/>
    <p:sldId id="951" r:id="rId23"/>
    <p:sldId id="965" r:id="rId24"/>
    <p:sldId id="941" r:id="rId25"/>
    <p:sldId id="836" r:id="rId26"/>
    <p:sldId id="863" r:id="rId27"/>
    <p:sldId id="875" r:id="rId28"/>
    <p:sldId id="876" r:id="rId29"/>
    <p:sldId id="878" r:id="rId30"/>
    <p:sldId id="887" r:id="rId31"/>
    <p:sldId id="886" r:id="rId32"/>
    <p:sldId id="888" r:id="rId33"/>
    <p:sldId id="890" r:id="rId34"/>
    <p:sldId id="879" r:id="rId35"/>
    <p:sldId id="892" r:id="rId36"/>
    <p:sldId id="923" r:id="rId37"/>
    <p:sldId id="925" r:id="rId38"/>
    <p:sldId id="927" r:id="rId39"/>
    <p:sldId id="928" r:id="rId40"/>
    <p:sldId id="932" r:id="rId41"/>
    <p:sldId id="933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97"/>
    <p:restoredTop sz="90767"/>
  </p:normalViewPr>
  <p:slideViewPr>
    <p:cSldViewPr snapToGrid="0" showGuides="1">
      <p:cViewPr varScale="1">
        <p:scale>
          <a:sx n="99" d="100"/>
          <a:sy n="99" d="100"/>
        </p:scale>
        <p:origin x="208" y="568"/>
      </p:cViewPr>
      <p:guideLst>
        <p:guide orient="horz" pos="27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77CFC-62DD-A14A-B0E3-DD182DA068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31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NULL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customXml" Target="../ink/ink26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22.xml"/><Relationship Id="rId10" Type="http://schemas.openxmlformats.org/officeDocument/2006/relationships/customXml" Target="../ink/ink25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41841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602B-B0EC-071A-B3EE-68726B57D847}"/>
              </a:ext>
            </a:extLst>
          </p:cNvPr>
          <p:cNvSpPr txBox="1"/>
          <p:nvPr/>
        </p:nvSpPr>
        <p:spPr>
          <a:xfrm>
            <a:off x="4114800" y="1672683"/>
            <a:ext cx="755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best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114800" y="2193291"/>
            <a:ext cx="755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alternative,  alignments (bwa mem doesn’t use this flag, gives quality score of 0 instead)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542EA-E2AE-C3C3-1ED0-EE7E1F32C62B}"/>
              </a:ext>
            </a:extLst>
          </p:cNvPr>
          <p:cNvCxnSpPr/>
          <p:nvPr/>
        </p:nvCxnSpPr>
        <p:spPr>
          <a:xfrm>
            <a:off x="1862667" y="1903515"/>
            <a:ext cx="19642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319867" y="2424123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b="1" u="sng" dirty="0"/>
              <a:t>Properly paired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F5896F-9ECD-25CB-D89D-8EFA9E40AEAE}"/>
              </a:ext>
            </a:extLst>
          </p:cNvPr>
          <p:cNvCxnSpPr>
            <a:cxnSpLocks/>
          </p:cNvCxnSpPr>
          <p:nvPr/>
        </p:nvCxnSpPr>
        <p:spPr>
          <a:xfrm>
            <a:off x="6400800" y="21674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D341F-362E-24DD-088C-7AD4AE129962}"/>
              </a:ext>
            </a:extLst>
          </p:cNvPr>
          <p:cNvCxnSpPr/>
          <p:nvPr/>
        </p:nvCxnSpPr>
        <p:spPr>
          <a:xfrm>
            <a:off x="6400800" y="18626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2EA48-406D-8EC1-3471-FBE6F42EC45E}"/>
              </a:ext>
            </a:extLst>
          </p:cNvPr>
          <p:cNvCxnSpPr>
            <a:cxnSpLocks/>
          </p:cNvCxnSpPr>
          <p:nvPr/>
        </p:nvCxnSpPr>
        <p:spPr>
          <a:xfrm flipH="1">
            <a:off x="9555562" y="23537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72DBF-BA7B-7453-9378-F855F9D67F37}"/>
              </a:ext>
            </a:extLst>
          </p:cNvPr>
          <p:cNvCxnSpPr>
            <a:cxnSpLocks/>
          </p:cNvCxnSpPr>
          <p:nvPr/>
        </p:nvCxnSpPr>
        <p:spPr>
          <a:xfrm>
            <a:off x="6400800" y="3429000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8368F-3430-8EBD-530C-2CEBD34BA00D}"/>
              </a:ext>
            </a:extLst>
          </p:cNvPr>
          <p:cNvCxnSpPr/>
          <p:nvPr/>
        </p:nvCxnSpPr>
        <p:spPr>
          <a:xfrm>
            <a:off x="6400800" y="3124200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3104FB-21BD-D850-2ABF-DD44BA140750}"/>
              </a:ext>
            </a:extLst>
          </p:cNvPr>
          <p:cNvCxnSpPr>
            <a:cxnSpLocks/>
          </p:cNvCxnSpPr>
          <p:nvPr/>
        </p:nvCxnSpPr>
        <p:spPr>
          <a:xfrm>
            <a:off x="8365067" y="3615266"/>
            <a:ext cx="11904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42A3E-873B-8DDD-7003-9C635B26A70E}"/>
              </a:ext>
            </a:extLst>
          </p:cNvPr>
          <p:cNvCxnSpPr>
            <a:cxnSpLocks/>
          </p:cNvCxnSpPr>
          <p:nvPr/>
        </p:nvCxnSpPr>
        <p:spPr>
          <a:xfrm>
            <a:off x="6400800" y="47836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604A6-E80B-F436-9748-25BE99261453}"/>
              </a:ext>
            </a:extLst>
          </p:cNvPr>
          <p:cNvCxnSpPr/>
          <p:nvPr/>
        </p:nvCxnSpPr>
        <p:spPr>
          <a:xfrm>
            <a:off x="6400800" y="44788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22B9-70B8-5975-C4FA-79AC58DAC138}"/>
              </a:ext>
            </a:extLst>
          </p:cNvPr>
          <p:cNvCxnSpPr>
            <a:cxnSpLocks/>
          </p:cNvCxnSpPr>
          <p:nvPr/>
        </p:nvCxnSpPr>
        <p:spPr>
          <a:xfrm flipH="1">
            <a:off x="9555562" y="55033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8EF821-5F4E-658B-BB36-92CC908EA430}"/>
              </a:ext>
            </a:extLst>
          </p:cNvPr>
          <p:cNvCxnSpPr>
            <a:cxnSpLocks/>
          </p:cNvCxnSpPr>
          <p:nvPr/>
        </p:nvCxnSpPr>
        <p:spPr>
          <a:xfrm>
            <a:off x="7840133" y="5207001"/>
            <a:ext cx="286689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8E0CA1-040C-9EB9-E850-9F47F70E43D7}"/>
              </a:ext>
            </a:extLst>
          </p:cNvPr>
          <p:cNvSpPr txBox="1"/>
          <p:nvPr/>
        </p:nvSpPr>
        <p:spPr>
          <a:xfrm>
            <a:off x="6400800" y="1135103"/>
            <a:ext cx="44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reasonable distance (a few hundred bp)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DD0C0-51E8-056A-7575-4B55041A2FA5}"/>
              </a:ext>
            </a:extLst>
          </p:cNvPr>
          <p:cNvSpPr txBox="1"/>
          <p:nvPr/>
        </p:nvSpPr>
        <p:spPr>
          <a:xfrm>
            <a:off x="5661962" y="302717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ED15E-FE3C-AFA2-732D-F3075493F887}"/>
              </a:ext>
            </a:extLst>
          </p:cNvPr>
          <p:cNvSpPr txBox="1"/>
          <p:nvPr/>
        </p:nvSpPr>
        <p:spPr>
          <a:xfrm>
            <a:off x="5698134" y="447886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2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884247" y="2684357"/>
            <a:ext cx="567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963333" y="2915190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A0D077-3AE0-7CD6-7570-7DB7B92575B7}"/>
              </a:ext>
            </a:extLst>
          </p:cNvPr>
          <p:cNvCxnSpPr>
            <a:cxnSpLocks/>
          </p:cNvCxnSpPr>
          <p:nvPr/>
        </p:nvCxnSpPr>
        <p:spPr>
          <a:xfrm>
            <a:off x="5740400" y="4114801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02B6B-677A-207F-68D7-9106D90FC62C}"/>
              </a:ext>
            </a:extLst>
          </p:cNvPr>
          <p:cNvCxnSpPr>
            <a:cxnSpLocks/>
          </p:cNvCxnSpPr>
          <p:nvPr/>
        </p:nvCxnSpPr>
        <p:spPr>
          <a:xfrm>
            <a:off x="5740400" y="3810001"/>
            <a:ext cx="728133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A78FC-0E92-73AD-A362-522A1ED6EFFF}"/>
              </a:ext>
            </a:extLst>
          </p:cNvPr>
          <p:cNvCxnSpPr>
            <a:cxnSpLocks/>
          </p:cNvCxnSpPr>
          <p:nvPr/>
        </p:nvCxnSpPr>
        <p:spPr>
          <a:xfrm>
            <a:off x="5046133" y="5147734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B3583-AC2C-E5E2-189D-C00A73CC70E9}"/>
              </a:ext>
            </a:extLst>
          </p:cNvPr>
          <p:cNvCxnSpPr>
            <a:cxnSpLocks/>
          </p:cNvCxnSpPr>
          <p:nvPr/>
        </p:nvCxnSpPr>
        <p:spPr>
          <a:xfrm>
            <a:off x="7687734" y="4927600"/>
            <a:ext cx="7450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8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b="1" u="sng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34950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A8124-801F-A188-6EE8-038C38CAB89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3710A-D9D1-063F-54C0-205CF36F0F1B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87A58-2751-17D8-D471-835E98CB43F9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AC58E-B44D-5BA8-2D41-D98A0E25FBF7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D5DF-DD92-E29E-55CA-A5A7B57B1D77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F5E800-C3DA-425A-268D-DA111FE4FCC6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C5ED08-E54F-D3B4-B01F-43448E71B94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DFE5C0B-E9D4-9FE1-7807-1FB3AB008599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D26BF8-4DD4-7061-5136-B2271B5A357A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F29708-9D61-B7E9-5B86-7AB2FF4225D8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9452A4-922B-D4C5-83BE-8DECF8388F6C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DE650F-4D46-AB52-53E9-59650B64B2B1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AEFEE-822A-25F1-BFBF-6904AD931BD3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50597A-6594-A591-D594-CA8DE4B13572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C9B914-8124-A455-31E5-94DF0929A80B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F36EA-F357-866B-E521-CED0044BDFB7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AD5A2-4311-5AE1-209B-3D16382525ED}"/>
              </a:ext>
            </a:extLst>
          </p:cNvPr>
          <p:cNvSpPr txBox="1"/>
          <p:nvPr/>
        </p:nvSpPr>
        <p:spPr>
          <a:xfrm>
            <a:off x="7580244" y="2663766"/>
            <a:ext cx="399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DNA fragment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position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C4288D-354C-F2A1-2B85-08F74B298AF9}"/>
              </a:ext>
            </a:extLst>
          </p:cNvPr>
          <p:cNvSpPr txBox="1"/>
          <p:nvPr/>
        </p:nvSpPr>
        <p:spPr>
          <a:xfrm>
            <a:off x="5475639" y="1394445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fragment DNA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276948-69C2-538F-B8CA-7DD3640979F0}"/>
              </a:ext>
            </a:extLst>
          </p:cNvPr>
          <p:cNvSpPr txBox="1"/>
          <p:nvPr/>
        </p:nvSpPr>
        <p:spPr>
          <a:xfrm>
            <a:off x="5587950" y="2758338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292218-3121-0179-5AFA-E02BDC33069B}"/>
              </a:ext>
            </a:extLst>
          </p:cNvPr>
          <p:cNvSpPr txBox="1"/>
          <p:nvPr/>
        </p:nvSpPr>
        <p:spPr>
          <a:xfrm>
            <a:off x="5776842" y="49585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080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pic>
        <p:nvPicPr>
          <p:cNvPr id="2" name="Picture 6" descr="Stacks: Stacks: Parameter Tutorial">
            <a:extLst>
              <a:ext uri="{FF2B5EF4-FFF2-40B4-BE49-F238E27FC236}">
                <a16:creationId xmlns:a16="http://schemas.microsoft.com/office/drawing/2014/main" id="{AA60C434-1406-602D-EB6B-2A67326F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096000" y="2620922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B8B06-8131-951C-BA88-1D29A2057525}"/>
              </a:ext>
            </a:extLst>
          </p:cNvPr>
          <p:cNvCxnSpPr>
            <a:cxnSpLocks/>
          </p:cNvCxnSpPr>
          <p:nvPr/>
        </p:nvCxnSpPr>
        <p:spPr>
          <a:xfrm>
            <a:off x="6604000" y="201506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103AC-AF34-1B3E-7340-BBD0849F6052}"/>
              </a:ext>
            </a:extLst>
          </p:cNvPr>
          <p:cNvCxnSpPr>
            <a:cxnSpLocks/>
          </p:cNvCxnSpPr>
          <p:nvPr/>
        </p:nvCxnSpPr>
        <p:spPr>
          <a:xfrm>
            <a:off x="7755467" y="207961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87D8A-90B7-894E-49A4-CA142CA7B6AB}"/>
              </a:ext>
            </a:extLst>
          </p:cNvPr>
          <p:cNvCxnSpPr>
            <a:cxnSpLocks/>
          </p:cNvCxnSpPr>
          <p:nvPr/>
        </p:nvCxnSpPr>
        <p:spPr>
          <a:xfrm>
            <a:off x="7636934" y="1672683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1821-1E8E-486D-AFCF-636706AC1EBF}"/>
              </a:ext>
            </a:extLst>
          </p:cNvPr>
          <p:cNvCxnSpPr>
            <a:cxnSpLocks/>
          </p:cNvCxnSpPr>
          <p:nvPr/>
        </p:nvCxnSpPr>
        <p:spPr>
          <a:xfrm>
            <a:off x="9826496" y="2064275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C69DC-8B29-C503-7395-40517E165BFE}"/>
              </a:ext>
            </a:extLst>
          </p:cNvPr>
          <p:cNvCxnSpPr>
            <a:cxnSpLocks/>
          </p:cNvCxnSpPr>
          <p:nvPr/>
        </p:nvCxnSpPr>
        <p:spPr>
          <a:xfrm>
            <a:off x="8957733" y="2248950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8FFDB-60D2-5DBE-61C1-2EB82C002BB6}"/>
              </a:ext>
            </a:extLst>
          </p:cNvPr>
          <p:cNvCxnSpPr>
            <a:cxnSpLocks/>
          </p:cNvCxnSpPr>
          <p:nvPr/>
        </p:nvCxnSpPr>
        <p:spPr>
          <a:xfrm>
            <a:off x="9262533" y="1864276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8B0FE-7F3F-BFD6-5724-1857A971AC11}"/>
              </a:ext>
            </a:extLst>
          </p:cNvPr>
          <p:cNvCxnSpPr>
            <a:cxnSpLocks/>
          </p:cNvCxnSpPr>
          <p:nvPr/>
        </p:nvCxnSpPr>
        <p:spPr>
          <a:xfrm>
            <a:off x="6400800" y="850107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902C0-2039-8CE4-DB38-1704127CACD8}"/>
              </a:ext>
            </a:extLst>
          </p:cNvPr>
          <p:cNvCxnSpPr>
            <a:cxnSpLocks/>
          </p:cNvCxnSpPr>
          <p:nvPr/>
        </p:nvCxnSpPr>
        <p:spPr>
          <a:xfrm>
            <a:off x="6863882" y="5334000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28817E-7AF9-3F99-7DBC-8CB96E0EB500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592104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F13D34-8C87-4FEC-0DE0-0531327DDE5A}"/>
              </a:ext>
            </a:extLst>
          </p:cNvPr>
          <p:cNvSpPr txBox="1"/>
          <p:nvPr/>
        </p:nvSpPr>
        <p:spPr>
          <a:xfrm>
            <a:off x="7946560" y="18927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 seq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00718-9237-F42D-C765-84111F3FED6C}"/>
              </a:ext>
            </a:extLst>
          </p:cNvPr>
          <p:cNvCxnSpPr>
            <a:cxnSpLocks/>
          </p:cNvCxnSpPr>
          <p:nvPr/>
        </p:nvCxnSpPr>
        <p:spPr>
          <a:xfrm>
            <a:off x="6330485" y="4878925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D7934-CD61-9053-3B3A-1393A8025C41}"/>
              </a:ext>
            </a:extLst>
          </p:cNvPr>
          <p:cNvCxnSpPr>
            <a:cxnSpLocks/>
          </p:cNvCxnSpPr>
          <p:nvPr/>
        </p:nvCxnSpPr>
        <p:spPr>
          <a:xfrm flipH="1" flipV="1">
            <a:off x="6863882" y="4620922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6F7420-D0EB-704A-2CFF-CE9B5DCBAF36}"/>
              </a:ext>
            </a:extLst>
          </p:cNvPr>
          <p:cNvCxnSpPr>
            <a:cxnSpLocks/>
          </p:cNvCxnSpPr>
          <p:nvPr/>
        </p:nvCxnSpPr>
        <p:spPr>
          <a:xfrm>
            <a:off x="6863882" y="5503333"/>
            <a:ext cx="19583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807E21-49E1-7878-1127-E7F44BDF7780}"/>
              </a:ext>
            </a:extLst>
          </p:cNvPr>
          <p:cNvCxnSpPr>
            <a:cxnSpLocks/>
          </p:cNvCxnSpPr>
          <p:nvPr/>
        </p:nvCxnSpPr>
        <p:spPr>
          <a:xfrm>
            <a:off x="6863882" y="5706534"/>
            <a:ext cx="309291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AE27C7-DB4F-1ED9-C562-5594A5D06BB8}"/>
              </a:ext>
            </a:extLst>
          </p:cNvPr>
          <p:cNvCxnSpPr>
            <a:cxnSpLocks/>
          </p:cNvCxnSpPr>
          <p:nvPr/>
        </p:nvCxnSpPr>
        <p:spPr>
          <a:xfrm>
            <a:off x="6863882" y="6346297"/>
            <a:ext cx="20938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A46684-E774-11E5-AA3E-0FFF84C8F024}"/>
              </a:ext>
            </a:extLst>
          </p:cNvPr>
          <p:cNvCxnSpPr>
            <a:cxnSpLocks/>
          </p:cNvCxnSpPr>
          <p:nvPr/>
        </p:nvCxnSpPr>
        <p:spPr>
          <a:xfrm>
            <a:off x="6880815" y="5909733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141A8C-8EA2-EBB9-E51A-BE48DE1F9370}"/>
              </a:ext>
            </a:extLst>
          </p:cNvPr>
          <p:cNvCxnSpPr>
            <a:cxnSpLocks/>
          </p:cNvCxnSpPr>
          <p:nvPr/>
        </p:nvCxnSpPr>
        <p:spPr>
          <a:xfrm>
            <a:off x="6880815" y="6092296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BA5BAB-9D81-7B49-52EA-EA8619E5A4F3}"/>
              </a:ext>
            </a:extLst>
          </p:cNvPr>
          <p:cNvCxnSpPr>
            <a:cxnSpLocks/>
          </p:cNvCxnSpPr>
          <p:nvPr/>
        </p:nvCxnSpPr>
        <p:spPr>
          <a:xfrm>
            <a:off x="6863882" y="6549498"/>
            <a:ext cx="23986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99A6A1-B56D-AA29-F0A0-4E99765EBAAC}"/>
              </a:ext>
            </a:extLst>
          </p:cNvPr>
          <p:cNvCxnSpPr>
            <a:cxnSpLocks/>
          </p:cNvCxnSpPr>
          <p:nvPr/>
        </p:nvCxnSpPr>
        <p:spPr>
          <a:xfrm>
            <a:off x="6863882" y="6735761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5FED4C-18D4-1A24-5ED1-47097708B08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793C81-4549-0C5F-7FCF-D98C44AE00D2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44A129-9029-1091-D668-8628F4FB9925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429087-384E-FA5C-794C-F1B94FB42170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68545E-7BE7-89C9-61DB-16CB2F69E53E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BA1376-C2F6-C34E-1440-0CD4FF7FE921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B8CE03-1108-CFD6-424B-16CAC9CB6AA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656DEB4-8B63-99C1-5061-123759ED00C4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7B0D88-9465-E417-88BA-FD5068F67D53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34B1F9-4E96-A793-64EA-2FC332B22F75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95ED9B-43EC-CC2C-0DFE-8E169123DF4F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335E4A-EB83-9B9C-42FA-2EE8C8808403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C4D7B3-1E7D-EC10-4A06-23CD42DB5689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3C848B-F00F-0270-7B38-44F2EB274ED8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841D72F-B42F-897D-FB43-71367140FDE0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C151C3-47E3-3EC6-CA15-E2CEB7F9AC2C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</p:spTree>
    <p:extLst>
      <p:ext uri="{BB962C8B-B14F-4D97-AF65-F5344CB8AC3E}">
        <p14:creationId xmlns:p14="http://schemas.microsoft.com/office/powerpoint/2010/main" val="24197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D7D-B602-17EF-8750-BD68F328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1" y="-11526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ercentage of PCR duplicates for three libraries of 96 individuals with two replicate preps.">
            <a:extLst>
              <a:ext uri="{FF2B5EF4-FFF2-40B4-BE49-F238E27FC236}">
                <a16:creationId xmlns:a16="http://schemas.microsoft.com/office/drawing/2014/main" id="{BCAAABE1-9D23-3474-60DC-02ED99DD4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/>
          <a:stretch/>
        </p:blipFill>
        <p:spPr bwMode="auto">
          <a:xfrm>
            <a:off x="622677" y="84327"/>
            <a:ext cx="3419061" cy="60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89323-C41C-6C20-5B83-0B26C518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4" y="945871"/>
            <a:ext cx="7051813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2F067-B110-E1E9-FC71-A833679AC0D3}"/>
              </a:ext>
            </a:extLst>
          </p:cNvPr>
          <p:cNvSpPr txBox="1"/>
          <p:nvPr/>
        </p:nvSpPr>
        <p:spPr>
          <a:xfrm>
            <a:off x="1225622" y="178182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depth = more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A893B-140C-EAA3-E015-9A8315F63FB7}"/>
              </a:ext>
            </a:extLst>
          </p:cNvPr>
          <p:cNvSpPr txBox="1"/>
          <p:nvPr/>
        </p:nvSpPr>
        <p:spPr>
          <a:xfrm>
            <a:off x="1225622" y="5711687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 (millions)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A761-F163-F154-78CA-315FD309A71A}"/>
              </a:ext>
            </a:extLst>
          </p:cNvPr>
          <p:cNvSpPr txBox="1"/>
          <p:nvPr/>
        </p:nvSpPr>
        <p:spPr>
          <a:xfrm>
            <a:off x="5835293" y="547514"/>
            <a:ext cx="468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duplicates accumulate as you process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C3519-FBBD-F02A-5849-77C2C1690D33}"/>
              </a:ext>
            </a:extLst>
          </p:cNvPr>
          <p:cNvSpPr txBox="1"/>
          <p:nvPr/>
        </p:nvSpPr>
        <p:spPr>
          <a:xfrm>
            <a:off x="2200883" y="6404341"/>
            <a:ext cx="939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info: https://</a:t>
            </a:r>
            <a:r>
              <a:rPr lang="en-US" dirty="0" err="1"/>
              <a:t>www.molecularecologist.com</a:t>
            </a:r>
            <a:r>
              <a:rPr lang="en-US" dirty="0"/>
              <a:t>/2016/08/25/the-trouble-with-</a:t>
            </a:r>
            <a:r>
              <a:rPr lang="en-US" dirty="0" err="1"/>
              <a:t>pcr</a:t>
            </a:r>
            <a:r>
              <a:rPr lang="en-US" dirty="0"/>
              <a:t>-duplicates/</a:t>
            </a:r>
          </a:p>
        </p:txBody>
      </p:sp>
    </p:spTree>
    <p:extLst>
      <p:ext uri="{BB962C8B-B14F-4D97-AF65-F5344CB8AC3E}">
        <p14:creationId xmlns:p14="http://schemas.microsoft.com/office/powerpoint/2010/main" val="34569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5E17-A2E8-2816-A7D4-332DCDFF4BDB}"/>
              </a:ext>
            </a:extLst>
          </p:cNvPr>
          <p:cNvSpPr txBox="1"/>
          <p:nvPr/>
        </p:nvSpPr>
        <p:spPr>
          <a:xfrm>
            <a:off x="3755994" y="1000423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E930-8ABE-E45B-2D6B-09DAA38A72B8}"/>
              </a:ext>
            </a:extLst>
          </p:cNvPr>
          <p:cNvSpPr txBox="1"/>
          <p:nvPr/>
        </p:nvSpPr>
        <p:spPr>
          <a:xfrm>
            <a:off x="3755994" y="1462088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108C8-725B-6D03-7A2D-39CA2FEF5B9B}"/>
              </a:ext>
            </a:extLst>
          </p:cNvPr>
          <p:cNvSpPr txBox="1"/>
          <p:nvPr/>
        </p:nvSpPr>
        <p:spPr>
          <a:xfrm>
            <a:off x="191429" y="2029152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But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88EFA-A9AF-6D80-07C4-57575160A91F}"/>
              </a:ext>
            </a:extLst>
          </p:cNvPr>
          <p:cNvSpPr txBox="1"/>
          <p:nvPr/>
        </p:nvSpPr>
        <p:spPr>
          <a:xfrm>
            <a:off x="3610167" y="2369994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E8FA-EBF3-CC79-2002-83A3869B4C7F}"/>
              </a:ext>
            </a:extLst>
          </p:cNvPr>
          <p:cNvSpPr txBox="1"/>
          <p:nvPr/>
        </p:nvSpPr>
        <p:spPr>
          <a:xfrm>
            <a:off x="3610167" y="283165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C2F4-25EA-A9EF-1695-D413B6959B66}"/>
              </a:ext>
            </a:extLst>
          </p:cNvPr>
          <p:cNvSpPr txBox="1"/>
          <p:nvPr/>
        </p:nvSpPr>
        <p:spPr>
          <a:xfrm>
            <a:off x="3623528" y="3272790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8D3C-18B5-6184-C214-3F73AA967522}"/>
              </a:ext>
            </a:extLst>
          </p:cNvPr>
          <p:cNvSpPr txBox="1"/>
          <p:nvPr/>
        </p:nvSpPr>
        <p:spPr>
          <a:xfrm>
            <a:off x="3623528" y="3734455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D1CC-E0C2-6FBB-4B1E-DD0D41E98FDE}"/>
              </a:ext>
            </a:extLst>
          </p:cNvPr>
          <p:cNvSpPr txBox="1"/>
          <p:nvPr/>
        </p:nvSpPr>
        <p:spPr>
          <a:xfrm>
            <a:off x="3623528" y="415032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E1198-8884-8C0F-FD39-7708084BDAFE}"/>
              </a:ext>
            </a:extLst>
          </p:cNvPr>
          <p:cNvSpPr txBox="1"/>
          <p:nvPr/>
        </p:nvSpPr>
        <p:spPr>
          <a:xfrm>
            <a:off x="3623528" y="4553643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C9951-66DE-360E-B514-4AD8AF15D846}"/>
              </a:ext>
            </a:extLst>
          </p:cNvPr>
          <p:cNvSpPr txBox="1"/>
          <p:nvPr/>
        </p:nvSpPr>
        <p:spPr>
          <a:xfrm>
            <a:off x="3623528" y="4969517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1DE09-3741-96EF-4B18-975AA523729A}"/>
              </a:ext>
            </a:extLst>
          </p:cNvPr>
          <p:cNvSpPr txBox="1"/>
          <p:nvPr/>
        </p:nvSpPr>
        <p:spPr>
          <a:xfrm>
            <a:off x="3623527" y="5395912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90538-553C-2323-F5EE-4025DDFEDE81}"/>
              </a:ext>
            </a:extLst>
          </p:cNvPr>
          <p:cNvSpPr txBox="1"/>
          <p:nvPr/>
        </p:nvSpPr>
        <p:spPr>
          <a:xfrm>
            <a:off x="307693" y="217499"/>
            <a:ext cx="262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Simple in theory: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38B2-E9C2-6169-067C-4070C2882220}"/>
              </a:ext>
            </a:extLst>
          </p:cNvPr>
          <p:cNvSpPr txBox="1"/>
          <p:nvPr/>
        </p:nvSpPr>
        <p:spPr>
          <a:xfrm>
            <a:off x="2545984" y="6120480"/>
            <a:ext cx="733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genetic variation, what is an error?</a:t>
            </a:r>
          </a:p>
        </p:txBody>
      </p:sp>
    </p:spTree>
    <p:extLst>
      <p:ext uri="{BB962C8B-B14F-4D97-AF65-F5344CB8AC3E}">
        <p14:creationId xmlns:p14="http://schemas.microsoft.com/office/powerpoint/2010/main" val="20663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Genotype likelihood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B5C5DE-6440-312E-097D-69BF817F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043"/>
          <a:stretch/>
        </p:blipFill>
        <p:spPr>
          <a:xfrm>
            <a:off x="4793356" y="143797"/>
            <a:ext cx="5471106" cy="657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736AFC-9585-9EF2-0817-15A1354F2514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78DC6-E83B-62E7-DC57-902F6BC78C19}"/>
              </a:ext>
            </a:extLst>
          </p:cNvPr>
          <p:cNvSpPr txBox="1"/>
          <p:nvPr/>
        </p:nvSpPr>
        <p:spPr>
          <a:xfrm>
            <a:off x="2253803" y="2537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/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/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466B2A-623F-632E-00D8-696FD4625E82}"/>
              </a:ext>
            </a:extLst>
          </p:cNvPr>
          <p:cNvSpPr txBox="1"/>
          <p:nvPr/>
        </p:nvSpPr>
        <p:spPr>
          <a:xfrm>
            <a:off x="2011579" y="3015554"/>
            <a:ext cx="832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the probability of observing our data (C,C,T,C) given our hypothesis (CC) is true?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2C011-6362-2BFE-DAA4-50133E3C3792}"/>
              </a:ext>
            </a:extLst>
          </p:cNvPr>
          <p:cNvSpPr txBox="1"/>
          <p:nvPr/>
        </p:nvSpPr>
        <p:spPr>
          <a:xfrm>
            <a:off x="1697657" y="3621180"/>
            <a:ext cx="884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assume reads are randomly sampled from each chromosome and there is an error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/>
              <p:nvPr/>
            </p:nvSpPr>
            <p:spPr>
              <a:xfrm>
                <a:off x="2547056" y="4605414"/>
                <a:ext cx="22778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4605414"/>
                <a:ext cx="227786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97859-3DFB-80C6-B82D-5D5E72867CA1}"/>
              </a:ext>
            </a:extLst>
          </p:cNvPr>
          <p:cNvSpPr txBox="1"/>
          <p:nvPr/>
        </p:nvSpPr>
        <p:spPr>
          <a:xfrm>
            <a:off x="5848807" y="45996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/>
              <p:nvPr/>
            </p:nvSpPr>
            <p:spPr>
              <a:xfrm>
                <a:off x="2547056" y="5080388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080388"/>
                <a:ext cx="2272802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/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/>
              <p:nvPr/>
            </p:nvSpPr>
            <p:spPr>
              <a:xfrm>
                <a:off x="2547056" y="5698619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698619"/>
                <a:ext cx="2272802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/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11433C-4BA0-55CE-0B84-3AAF49A6C55A}"/>
              </a:ext>
            </a:extLst>
          </p:cNvPr>
          <p:cNvSpPr txBox="1"/>
          <p:nvPr/>
        </p:nvSpPr>
        <p:spPr>
          <a:xfrm>
            <a:off x="6175860" y="398436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03E7A-2B91-6DF6-9A90-83F98DC58598}"/>
              </a:ext>
            </a:extLst>
          </p:cNvPr>
          <p:cNvSpPr txBox="1"/>
          <p:nvPr/>
        </p:nvSpPr>
        <p:spPr>
          <a:xfrm>
            <a:off x="7595370" y="463592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726B7-4743-086B-581E-FA85DDB4F94F}"/>
              </a:ext>
            </a:extLst>
          </p:cNvPr>
          <p:cNvSpPr txBox="1"/>
          <p:nvPr/>
        </p:nvSpPr>
        <p:spPr>
          <a:xfrm>
            <a:off x="7829408" y="50562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803F2-1A07-E955-F069-05F69A9B20AF}"/>
              </a:ext>
            </a:extLst>
          </p:cNvPr>
          <p:cNvSpPr txBox="1"/>
          <p:nvPr/>
        </p:nvSpPr>
        <p:spPr>
          <a:xfrm>
            <a:off x="7604689" y="56620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C70E1-85D5-6300-A5B6-95B4D75694B2}"/>
              </a:ext>
            </a:extLst>
          </p:cNvPr>
          <p:cNvSpPr txBox="1"/>
          <p:nvPr/>
        </p:nvSpPr>
        <p:spPr>
          <a:xfrm>
            <a:off x="281639" y="4696944"/>
            <a:ext cx="185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Genotype likelihoods if we have only one read that is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A1768-FBCE-8635-CAFC-2CFC65D388EE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8" grpId="0"/>
      <p:bldP spid="20" grpId="0"/>
      <p:bldP spid="21" grpId="0"/>
      <p:bldP spid="22" grpId="0"/>
      <p:bldP spid="24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9C8E-21F4-FDD1-8645-2E04C93A616F}"/>
              </a:ext>
            </a:extLst>
          </p:cNvPr>
          <p:cNvSpPr txBox="1"/>
          <p:nvPr/>
        </p:nvSpPr>
        <p:spPr>
          <a:xfrm>
            <a:off x="4439991" y="513140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CC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</a:t>
            </a:r>
            <a:r>
              <a:rPr lang="en-US" dirty="0">
                <a:latin typeface="MJXc-TeX-main-R"/>
              </a:rPr>
              <a:t> 0.5*0.5 = 0.25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TT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7792-C0BD-702E-2878-6C2146057CCE}"/>
              </a:ext>
            </a:extLst>
          </p:cNvPr>
          <p:cNvSpPr txBox="1"/>
          <p:nvPr/>
        </p:nvSpPr>
        <p:spPr>
          <a:xfrm>
            <a:off x="3409276" y="4618592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probabilities together to get total likelihood: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1589C-6BCB-E8D5-066C-97AC3D43BF76}"/>
              </a:ext>
            </a:extLst>
          </p:cNvPr>
          <p:cNvSpPr txBox="1"/>
          <p:nvPr/>
        </p:nvSpPr>
        <p:spPr>
          <a:xfrm>
            <a:off x="3046927" y="186696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If we have only read 3 (T), basically the opposite results: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/>
              <p:nvPr/>
            </p:nvSpPr>
            <p:spPr>
              <a:xfrm>
                <a:off x="2765997" y="2870833"/>
                <a:ext cx="22728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2870833"/>
                <a:ext cx="2272802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25A9CA-5FF7-16F6-17CC-65C7C308608E}"/>
              </a:ext>
            </a:extLst>
          </p:cNvPr>
          <p:cNvSpPr txBox="1"/>
          <p:nvPr/>
        </p:nvSpPr>
        <p:spPr>
          <a:xfrm>
            <a:off x="6067748" y="28650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/>
              <p:nvPr/>
            </p:nvSpPr>
            <p:spPr>
              <a:xfrm>
                <a:off x="2765997" y="3345807"/>
                <a:ext cx="226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345807"/>
                <a:ext cx="226773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/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/>
              <p:nvPr/>
            </p:nvSpPr>
            <p:spPr>
              <a:xfrm>
                <a:off x="2765997" y="3964038"/>
                <a:ext cx="2267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964038"/>
                <a:ext cx="226773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/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83C012-89C3-124E-004B-BE0CAD186358}"/>
              </a:ext>
            </a:extLst>
          </p:cNvPr>
          <p:cNvSpPr txBox="1"/>
          <p:nvPr/>
        </p:nvSpPr>
        <p:spPr>
          <a:xfrm>
            <a:off x="6394801" y="224978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AE98C-187C-C72C-377E-B822601FFFF6}"/>
              </a:ext>
            </a:extLst>
          </p:cNvPr>
          <p:cNvSpPr txBox="1"/>
          <p:nvPr/>
        </p:nvSpPr>
        <p:spPr>
          <a:xfrm>
            <a:off x="7844780" y="38851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B9A6-B1D7-B34E-E419-81CB5D2E51B2}"/>
              </a:ext>
            </a:extLst>
          </p:cNvPr>
          <p:cNvSpPr txBox="1"/>
          <p:nvPr/>
        </p:nvSpPr>
        <p:spPr>
          <a:xfrm>
            <a:off x="8048349" y="332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7CAAA-D899-FDDB-B101-263B0E2C6F8A}"/>
              </a:ext>
            </a:extLst>
          </p:cNvPr>
          <p:cNvSpPr txBox="1"/>
          <p:nvPr/>
        </p:nvSpPr>
        <p:spPr>
          <a:xfrm>
            <a:off x="7894645" y="28622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55EED-8CB7-C1C9-8BE5-4DB03396AB1D}"/>
              </a:ext>
            </a:extLst>
          </p:cNvPr>
          <p:cNvSpPr txBox="1"/>
          <p:nvPr/>
        </p:nvSpPr>
        <p:spPr>
          <a:xfrm>
            <a:off x="275074" y="3672019"/>
            <a:ext cx="202428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if we have one additional C?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74D151-5136-F4B7-F66E-D9E5CDE918AD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6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/>
      <p:bldP spid="17" grpId="0"/>
      <p:bldP spid="19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ED0-5A98-1E5F-7A59-C4F8B350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5" y="198871"/>
            <a:ext cx="10515600" cy="1325563"/>
          </a:xfrm>
        </p:spPr>
        <p:txBody>
          <a:bodyPr/>
          <a:lstStyle/>
          <a:p>
            <a:r>
              <a:rPr lang="en-US" dirty="0"/>
              <a:t>Detecting selection in 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3C4F-EC2A-F109-F5C3-74377BE8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 scans</a:t>
            </a:r>
          </a:p>
          <a:p>
            <a:pPr lvl="1"/>
            <a:r>
              <a:rPr lang="en-US" dirty="0"/>
              <a:t>Basic </a:t>
            </a:r>
            <a:r>
              <a:rPr lang="en-US" dirty="0" err="1"/>
              <a:t>fst</a:t>
            </a:r>
            <a:r>
              <a:rPr lang="en-US" dirty="0"/>
              <a:t> based</a:t>
            </a:r>
          </a:p>
          <a:p>
            <a:pPr lvl="1"/>
            <a:r>
              <a:rPr lang="en-US" dirty="0"/>
              <a:t>More complex: </a:t>
            </a:r>
          </a:p>
          <a:p>
            <a:pPr lvl="2"/>
            <a:r>
              <a:rPr lang="en-US" dirty="0" err="1"/>
              <a:t>Bayscan</a:t>
            </a:r>
            <a:r>
              <a:rPr lang="en-US" dirty="0"/>
              <a:t>, outflank, etc.</a:t>
            </a:r>
          </a:p>
          <a:p>
            <a:r>
              <a:rPr lang="en-US" dirty="0"/>
              <a:t>Gene environment associations</a:t>
            </a:r>
          </a:p>
          <a:p>
            <a:r>
              <a:rPr lang="en-US" dirty="0"/>
              <a:t>Cline analyses</a:t>
            </a:r>
          </a:p>
          <a:p>
            <a:r>
              <a:rPr lang="en-US" dirty="0"/>
              <a:t>Experimental evolution</a:t>
            </a:r>
          </a:p>
          <a:p>
            <a:r>
              <a:rPr lang="en-US" dirty="0"/>
              <a:t>Before and after studies</a:t>
            </a:r>
          </a:p>
          <a:p>
            <a:pPr lvl="1"/>
            <a:r>
              <a:rPr lang="en-US" dirty="0"/>
              <a:t>Think hurricanes, sea star wasting, etc.</a:t>
            </a:r>
          </a:p>
        </p:txBody>
      </p:sp>
    </p:spTree>
    <p:extLst>
      <p:ext uri="{BB962C8B-B14F-4D97-AF65-F5344CB8AC3E}">
        <p14:creationId xmlns:p14="http://schemas.microsoft.com/office/powerpoint/2010/main" val="16727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10379034" y="653142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3428999"/>
            <a:ext cx="10985810" cy="2747963"/>
          </a:xfrm>
        </p:spPr>
        <p:txBody>
          <a:bodyPr>
            <a:normAutofit/>
          </a:bodyPr>
          <a:lstStyle/>
          <a:p>
            <a:r>
              <a:rPr lang="en-US" dirty="0"/>
              <a:t>Finds conserved sequence (seed), then extends.</a:t>
            </a:r>
          </a:p>
          <a:p>
            <a:pPr lvl="1"/>
            <a:r>
              <a:rPr lang="en-US" dirty="0"/>
              <a:t>Mostly looking for homologous sequences, not exact matches</a:t>
            </a:r>
          </a:p>
          <a:p>
            <a:r>
              <a:rPr lang="en-US" dirty="0"/>
              <a:t>Good for low #’s</a:t>
            </a:r>
          </a:p>
          <a:p>
            <a:r>
              <a:rPr lang="en-US" dirty="0"/>
              <a:t>Slow!</a:t>
            </a:r>
          </a:p>
          <a:p>
            <a:pPr lvl="1"/>
            <a:r>
              <a:rPr lang="en-US" dirty="0"/>
              <a:t>Need to align hundreds of millions of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7B2A-4FFE-EEFB-F8CD-3145A888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30920"/>
            <a:ext cx="6067296" cy="2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r>
              <a:rPr lang="en-US" dirty="0"/>
              <a:t>Demographic null</a:t>
            </a:r>
          </a:p>
          <a:p>
            <a:pPr lvl="1"/>
            <a:r>
              <a:rPr lang="en-US" dirty="0" err="1"/>
              <a:t>Bayescan</a:t>
            </a:r>
            <a:endParaRPr lang="en-US" dirty="0"/>
          </a:p>
          <a:p>
            <a:pPr lvl="1"/>
            <a:r>
              <a:rPr lang="en-US" dirty="0"/>
              <a:t>island model in which subpopulation allele frequencies are correlated through a 	common migrant gene pool from which they differ in varying degrees. </a:t>
            </a:r>
          </a:p>
          <a:p>
            <a:pPr lvl="1"/>
            <a:r>
              <a:rPr lang="en-US" dirty="0"/>
              <a:t>Which loci  violate neutrality?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ED0-5A98-1E5F-7A59-C4F8B350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5" y="198871"/>
            <a:ext cx="10515600" cy="1325563"/>
          </a:xfrm>
        </p:spPr>
        <p:txBody>
          <a:bodyPr/>
          <a:lstStyle/>
          <a:p>
            <a:r>
              <a:rPr lang="en-US" dirty="0"/>
              <a:t>Detecting selection in 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3C4F-EC2A-F109-F5C3-74377BE8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 scans</a:t>
            </a:r>
          </a:p>
          <a:p>
            <a:pPr lvl="1"/>
            <a:r>
              <a:rPr lang="en-US" dirty="0"/>
              <a:t>Basic </a:t>
            </a:r>
            <a:r>
              <a:rPr lang="en-US" dirty="0" err="1"/>
              <a:t>fst</a:t>
            </a:r>
            <a:r>
              <a:rPr lang="en-US" dirty="0"/>
              <a:t> based</a:t>
            </a:r>
          </a:p>
          <a:p>
            <a:pPr lvl="1"/>
            <a:r>
              <a:rPr lang="en-US" dirty="0"/>
              <a:t>More complex: </a:t>
            </a:r>
          </a:p>
          <a:p>
            <a:pPr lvl="2"/>
            <a:r>
              <a:rPr lang="en-US" dirty="0" err="1"/>
              <a:t>Bayscan</a:t>
            </a:r>
            <a:r>
              <a:rPr lang="en-US" dirty="0"/>
              <a:t>, outflank, etc.</a:t>
            </a:r>
          </a:p>
          <a:p>
            <a:r>
              <a:rPr lang="en-US" dirty="0"/>
              <a:t>Gene environment associations</a:t>
            </a:r>
          </a:p>
          <a:p>
            <a:r>
              <a:rPr lang="en-US" dirty="0"/>
              <a:t>Cline analyses</a:t>
            </a:r>
          </a:p>
          <a:p>
            <a:r>
              <a:rPr lang="en-US" dirty="0"/>
              <a:t>Experimental evolution</a:t>
            </a:r>
          </a:p>
          <a:p>
            <a:r>
              <a:rPr lang="en-US" dirty="0"/>
              <a:t>Before and after studies</a:t>
            </a:r>
          </a:p>
          <a:p>
            <a:pPr lvl="1"/>
            <a:r>
              <a:rPr lang="en-US" dirty="0"/>
              <a:t>Think hurricanes, sea star wasting, etc.</a:t>
            </a:r>
          </a:p>
        </p:txBody>
      </p:sp>
    </p:spTree>
    <p:extLst>
      <p:ext uri="{BB962C8B-B14F-4D97-AF65-F5344CB8AC3E}">
        <p14:creationId xmlns:p14="http://schemas.microsoft.com/office/powerpoint/2010/main" val="1937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179799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8"/>
            <a:ext cx="10985810" cy="4714875"/>
          </a:xfrm>
        </p:spPr>
        <p:txBody>
          <a:bodyPr/>
          <a:lstStyle/>
          <a:p>
            <a:r>
              <a:rPr lang="en-US" dirty="0"/>
              <a:t>We want to find near exact matches within a genome for millions of reads</a:t>
            </a:r>
          </a:p>
          <a:p>
            <a:pPr lvl="1"/>
            <a:r>
              <a:rPr lang="en-US" dirty="0"/>
              <a:t>Usually working with one species</a:t>
            </a:r>
          </a:p>
          <a:p>
            <a:r>
              <a:rPr lang="en-US" dirty="0"/>
              <a:t>Needs to be 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Accurate </a:t>
            </a:r>
          </a:p>
          <a:p>
            <a:endParaRPr lang="en-US" dirty="0"/>
          </a:p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2020-5C46-F2C6-7A58-0AE0D3D4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69" y="90856"/>
            <a:ext cx="11603231" cy="1325563"/>
          </a:xfrm>
        </p:spPr>
        <p:txBody>
          <a:bodyPr/>
          <a:lstStyle/>
          <a:p>
            <a:r>
              <a:rPr lang="en-US" dirty="0"/>
              <a:t>Experimental evolution/Evolve and </a:t>
            </a:r>
            <a:r>
              <a:rPr lang="en-US" dirty="0" err="1"/>
              <a:t>resequence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8D8354-24E3-8CD1-1C60-F277B5B50419}"/>
              </a:ext>
            </a:extLst>
          </p:cNvPr>
          <p:cNvCxnSpPr>
            <a:cxnSpLocks/>
          </p:cNvCxnSpPr>
          <p:nvPr/>
        </p:nvCxnSpPr>
        <p:spPr>
          <a:xfrm>
            <a:off x="4086546" y="2863498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D26CE-C073-9071-94F8-9F262C457278}"/>
              </a:ext>
            </a:extLst>
          </p:cNvPr>
          <p:cNvCxnSpPr>
            <a:cxnSpLocks/>
          </p:cNvCxnSpPr>
          <p:nvPr/>
        </p:nvCxnSpPr>
        <p:spPr>
          <a:xfrm>
            <a:off x="7473870" y="2863498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6919403-4254-9FFE-BF9F-D3F8BDB8574E}"/>
              </a:ext>
            </a:extLst>
          </p:cNvPr>
          <p:cNvGrpSpPr/>
          <p:nvPr/>
        </p:nvGrpSpPr>
        <p:grpSpPr>
          <a:xfrm>
            <a:off x="1439278" y="1814951"/>
            <a:ext cx="2491376" cy="1906594"/>
            <a:chOff x="1269217" y="4567772"/>
            <a:chExt cx="2491376" cy="1906594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9B2E8F3-C189-B3E1-53E9-EF86D432D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1527" y="5177860"/>
              <a:ext cx="649066" cy="556574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69E517BB-9761-C9F9-1F7E-1A447962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355" y="4760063"/>
              <a:ext cx="649066" cy="556574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1604B693-01AF-7731-74D3-A88125D6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4549" y="5747913"/>
              <a:ext cx="649066" cy="556574"/>
            </a:xfrm>
            <a:prstGeom prst="rect">
              <a:avLst/>
            </a:prstGeom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B9EA648A-B9B6-4589-ABED-5791902C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8984" y="5330116"/>
              <a:ext cx="649066" cy="556574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536FE7BD-9B3D-C1FD-2D74-C302BC4E9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4291" y="4794499"/>
              <a:ext cx="649066" cy="556574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39338255-45A3-DF31-91B2-D312F600A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857" y="5826966"/>
              <a:ext cx="649066" cy="556574"/>
            </a:xfrm>
            <a:prstGeom prst="rect">
              <a:avLst/>
            </a:prstGeom>
          </p:spPr>
        </p:pic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DF16FE78-34A4-4AB6-F169-078EEF191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1969" y="5330116"/>
              <a:ext cx="649066" cy="556574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C13D238C-4E6E-CAFA-216C-E80B7A926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5312" y="4807978"/>
              <a:ext cx="649066" cy="556574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4252AE6B-0490-D421-9507-FB3026F9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9217" y="5199117"/>
              <a:ext cx="649066" cy="556574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8BEBEE76-034B-11B8-C08E-3F19B9CBA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190" y="5917792"/>
              <a:ext cx="649066" cy="556574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D6C6C21A-3FCA-E3C6-60E8-F3958ADA2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2759" y="4567772"/>
              <a:ext cx="649066" cy="556574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924DEFDE-8672-C89F-1DEC-316C0E025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396" y="5011778"/>
              <a:ext cx="649066" cy="556574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B77197FC-FAB8-43D2-C99C-763A9EC4B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9470" y="5571437"/>
              <a:ext cx="649066" cy="556574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A1096550-04DA-398E-3839-B9C993CD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5544" y="5025482"/>
              <a:ext cx="649066" cy="556574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4D70BFB9-CF03-1182-AA87-F5CBC9AF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1275" y="5357095"/>
              <a:ext cx="649066" cy="556574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DA556006-796D-2918-88A0-0C5D837F8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1871" y="5736510"/>
              <a:ext cx="649066" cy="55657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0578BD-A6F9-1AD3-2657-950FD83F1721}"/>
              </a:ext>
            </a:extLst>
          </p:cNvPr>
          <p:cNvGrpSpPr/>
          <p:nvPr/>
        </p:nvGrpSpPr>
        <p:grpSpPr>
          <a:xfrm>
            <a:off x="5019124" y="1724787"/>
            <a:ext cx="2491376" cy="1906594"/>
            <a:chOff x="4849063" y="4477608"/>
            <a:chExt cx="2491376" cy="1906594"/>
          </a:xfrm>
        </p:grpSpPr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E6327FD2-0E46-939B-041F-35BA72535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1373" y="5087696"/>
              <a:ext cx="649066" cy="556574"/>
            </a:xfrm>
            <a:prstGeom prst="rect">
              <a:avLst/>
            </a:prstGeom>
          </p:spPr>
        </p:pic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15B51B84-1561-D23B-C5C0-0EEB25064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0201" y="4669899"/>
              <a:ext cx="649066" cy="556574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E0ED0244-22EA-A510-0085-8E2C9CE9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4395" y="5657749"/>
              <a:ext cx="649066" cy="556574"/>
            </a:xfrm>
            <a:prstGeom prst="rect">
              <a:avLst/>
            </a:prstGeom>
          </p:spPr>
        </p:pic>
        <p:pic>
          <p:nvPicPr>
            <p:cNvPr id="27" name="Picture 26" descr="A close up of a logo&#10;&#10;Description automatically generated">
              <a:extLst>
                <a:ext uri="{FF2B5EF4-FFF2-40B4-BE49-F238E27FC236}">
                  <a16:creationId xmlns:a16="http://schemas.microsoft.com/office/drawing/2014/main" id="{C7D64F15-83FC-A3F4-2F55-53FBAE7E9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8830" y="5239952"/>
              <a:ext cx="649066" cy="556574"/>
            </a:xfrm>
            <a:prstGeom prst="rect">
              <a:avLst/>
            </a:prstGeom>
          </p:spPr>
        </p:pic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DA8EF1D8-4898-3F79-CF2B-047DC763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4137" y="4704335"/>
              <a:ext cx="649066" cy="556574"/>
            </a:xfrm>
            <a:prstGeom prst="rect">
              <a:avLst/>
            </a:prstGeom>
          </p:spPr>
        </p:pic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C9AD9A85-0438-F9E2-68A8-0F1C7000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0703" y="5736802"/>
              <a:ext cx="649066" cy="556574"/>
            </a:xfrm>
            <a:prstGeom prst="rect">
              <a:avLst/>
            </a:prstGeom>
          </p:spPr>
        </p:pic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5C865C06-7211-77FA-8AA7-141C6448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1815" y="5239952"/>
              <a:ext cx="649066" cy="556574"/>
            </a:xfrm>
            <a:prstGeom prst="rect">
              <a:avLst/>
            </a:prstGeom>
          </p:spPr>
        </p:pic>
        <p:pic>
          <p:nvPicPr>
            <p:cNvPr id="31" name="Picture 30" descr="A close up of a logo&#10;&#10;Description automatically generated">
              <a:extLst>
                <a:ext uri="{FF2B5EF4-FFF2-40B4-BE49-F238E27FC236}">
                  <a16:creationId xmlns:a16="http://schemas.microsoft.com/office/drawing/2014/main" id="{DDFD6E44-2B89-EAF4-55C2-C03C1A5E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5158" y="4717814"/>
              <a:ext cx="649066" cy="556574"/>
            </a:xfrm>
            <a:prstGeom prst="rect">
              <a:avLst/>
            </a:prstGeom>
          </p:spPr>
        </p:pic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8EC770C5-2FE7-7472-0510-96698796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9063" y="5108953"/>
              <a:ext cx="649066" cy="556574"/>
            </a:xfrm>
            <a:prstGeom prst="rect">
              <a:avLst/>
            </a:prstGeom>
          </p:spPr>
        </p:pic>
        <p:pic>
          <p:nvPicPr>
            <p:cNvPr id="33" name="Picture 32" descr="A close up of a logo&#10;&#10;Description automatically generated">
              <a:extLst>
                <a:ext uri="{FF2B5EF4-FFF2-40B4-BE49-F238E27FC236}">
                  <a16:creationId xmlns:a16="http://schemas.microsoft.com/office/drawing/2014/main" id="{60BBD62D-76FF-2B8C-49BD-EC450543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036" y="5827628"/>
              <a:ext cx="649066" cy="556574"/>
            </a:xfrm>
            <a:prstGeom prst="rect">
              <a:avLst/>
            </a:prstGeom>
          </p:spPr>
        </p:pic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5A6D9BE7-46A8-30BD-7814-F8C04ADFD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2605" y="4477608"/>
              <a:ext cx="649066" cy="556574"/>
            </a:xfrm>
            <a:prstGeom prst="rect">
              <a:avLst/>
            </a:prstGeom>
          </p:spPr>
        </p:pic>
        <p:pic>
          <p:nvPicPr>
            <p:cNvPr id="35" name="Picture 34" descr="A close up of a logo&#10;&#10;Description automatically generated">
              <a:extLst>
                <a:ext uri="{FF2B5EF4-FFF2-40B4-BE49-F238E27FC236}">
                  <a16:creationId xmlns:a16="http://schemas.microsoft.com/office/drawing/2014/main" id="{4F08BC54-2CC6-301D-8EEE-90DC51C1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8242" y="4921614"/>
              <a:ext cx="649066" cy="556574"/>
            </a:xfrm>
            <a:prstGeom prst="rect">
              <a:avLst/>
            </a:prstGeom>
          </p:spPr>
        </p:pic>
        <p:pic>
          <p:nvPicPr>
            <p:cNvPr id="36" name="Picture 35" descr="A close up of a logo&#10;&#10;Description automatically generated">
              <a:extLst>
                <a:ext uri="{FF2B5EF4-FFF2-40B4-BE49-F238E27FC236}">
                  <a16:creationId xmlns:a16="http://schemas.microsoft.com/office/drawing/2014/main" id="{66FD2AF7-9CDC-FBFA-4E77-4B9B618E0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9316" y="5481273"/>
              <a:ext cx="649066" cy="556574"/>
            </a:xfrm>
            <a:prstGeom prst="rect">
              <a:avLst/>
            </a:prstGeom>
          </p:spPr>
        </p:pic>
        <p:pic>
          <p:nvPicPr>
            <p:cNvPr id="37" name="Picture 36" descr="A close up of a logo&#10;&#10;Description automatically generated">
              <a:extLst>
                <a:ext uri="{FF2B5EF4-FFF2-40B4-BE49-F238E27FC236}">
                  <a16:creationId xmlns:a16="http://schemas.microsoft.com/office/drawing/2014/main" id="{5359AAF8-2B4F-1358-FDE6-D23822FE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5390" y="4935318"/>
              <a:ext cx="649066" cy="556574"/>
            </a:xfrm>
            <a:prstGeom prst="rect">
              <a:avLst/>
            </a:prstGeom>
          </p:spPr>
        </p:pic>
        <p:pic>
          <p:nvPicPr>
            <p:cNvPr id="38" name="Picture 37" descr="A close up of a logo&#10;&#10;Description automatically generated">
              <a:extLst>
                <a:ext uri="{FF2B5EF4-FFF2-40B4-BE49-F238E27FC236}">
                  <a16:creationId xmlns:a16="http://schemas.microsoft.com/office/drawing/2014/main" id="{7CA3A958-0E1B-9714-0073-8C6D64401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1121" y="5266931"/>
              <a:ext cx="649066" cy="556574"/>
            </a:xfrm>
            <a:prstGeom prst="rect">
              <a:avLst/>
            </a:prstGeom>
          </p:spPr>
        </p:pic>
        <p:pic>
          <p:nvPicPr>
            <p:cNvPr id="39" name="Picture 38" descr="A close up of a logo&#10;&#10;Description automatically generated">
              <a:extLst>
                <a:ext uri="{FF2B5EF4-FFF2-40B4-BE49-F238E27FC236}">
                  <a16:creationId xmlns:a16="http://schemas.microsoft.com/office/drawing/2014/main" id="{7E93806E-3D04-8BFA-F4CA-F510FFE67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1717" y="5646346"/>
              <a:ext cx="649066" cy="55657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F60013-AA94-D133-410C-C73C88716121}"/>
              </a:ext>
            </a:extLst>
          </p:cNvPr>
          <p:cNvGrpSpPr/>
          <p:nvPr/>
        </p:nvGrpSpPr>
        <p:grpSpPr>
          <a:xfrm>
            <a:off x="8544964" y="1635871"/>
            <a:ext cx="2491376" cy="1906594"/>
            <a:chOff x="8374903" y="4388692"/>
            <a:chExt cx="2491376" cy="1906594"/>
          </a:xfrm>
        </p:grpSpPr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EB040913-7F3E-D432-9C14-BC6D7F613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7213" y="4998780"/>
              <a:ext cx="649066" cy="556574"/>
            </a:xfrm>
            <a:prstGeom prst="rect">
              <a:avLst/>
            </a:prstGeom>
          </p:spPr>
        </p:pic>
        <p:pic>
          <p:nvPicPr>
            <p:cNvPr id="42" name="Picture 41" descr="A close up of a logo&#10;&#10;Description automatically generated">
              <a:extLst>
                <a:ext uri="{FF2B5EF4-FFF2-40B4-BE49-F238E27FC236}">
                  <a16:creationId xmlns:a16="http://schemas.microsoft.com/office/drawing/2014/main" id="{07D2F226-8D93-FE05-3B9C-81CAE875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76041" y="4580983"/>
              <a:ext cx="649066" cy="556574"/>
            </a:xfrm>
            <a:prstGeom prst="rect">
              <a:avLst/>
            </a:prstGeom>
          </p:spPr>
        </p:pic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C9CF1CBC-2C59-E8F4-C10B-37452F81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0235" y="5568833"/>
              <a:ext cx="649066" cy="556574"/>
            </a:xfrm>
            <a:prstGeom prst="rect">
              <a:avLst/>
            </a:prstGeom>
          </p:spPr>
        </p:pic>
        <p:pic>
          <p:nvPicPr>
            <p:cNvPr id="44" name="Picture 43" descr="A close up of a logo&#10;&#10;Description automatically generated">
              <a:extLst>
                <a:ext uri="{FF2B5EF4-FFF2-40B4-BE49-F238E27FC236}">
                  <a16:creationId xmlns:a16="http://schemas.microsoft.com/office/drawing/2014/main" id="{F5105448-4B28-D155-6761-645D41AD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4670" y="5151036"/>
              <a:ext cx="649066" cy="556574"/>
            </a:xfrm>
            <a:prstGeom prst="rect">
              <a:avLst/>
            </a:prstGeom>
          </p:spPr>
        </p:pic>
        <p:pic>
          <p:nvPicPr>
            <p:cNvPr id="45" name="Picture 44" descr="A close up of a logo&#10;&#10;Description automatically generated">
              <a:extLst>
                <a:ext uri="{FF2B5EF4-FFF2-40B4-BE49-F238E27FC236}">
                  <a16:creationId xmlns:a16="http://schemas.microsoft.com/office/drawing/2014/main" id="{B6468FA4-6C29-C709-1A70-4C6FEF42E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9977" y="4615419"/>
              <a:ext cx="649066" cy="556574"/>
            </a:xfrm>
            <a:prstGeom prst="rect">
              <a:avLst/>
            </a:prstGeom>
          </p:spPr>
        </p:pic>
        <p:pic>
          <p:nvPicPr>
            <p:cNvPr id="46" name="Picture 45" descr="A close up of a logo&#10;&#10;Description automatically generated">
              <a:extLst>
                <a:ext uri="{FF2B5EF4-FFF2-40B4-BE49-F238E27FC236}">
                  <a16:creationId xmlns:a16="http://schemas.microsoft.com/office/drawing/2014/main" id="{6B0AFC69-AE83-FF1F-01C5-860A0F0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6543" y="5647886"/>
              <a:ext cx="649066" cy="556574"/>
            </a:xfrm>
            <a:prstGeom prst="rect">
              <a:avLst/>
            </a:prstGeom>
          </p:spPr>
        </p:pic>
        <p:pic>
          <p:nvPicPr>
            <p:cNvPr id="47" name="Picture 46" descr="A close up of a logo&#10;&#10;Description automatically generated">
              <a:extLst>
                <a:ext uri="{FF2B5EF4-FFF2-40B4-BE49-F238E27FC236}">
                  <a16:creationId xmlns:a16="http://schemas.microsoft.com/office/drawing/2014/main" id="{847F96DD-3E79-6505-9ECE-3EDB8115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7655" y="5151036"/>
              <a:ext cx="649066" cy="556574"/>
            </a:xfrm>
            <a:prstGeom prst="rect">
              <a:avLst/>
            </a:prstGeom>
          </p:spPr>
        </p:pic>
        <p:pic>
          <p:nvPicPr>
            <p:cNvPr id="48" name="Picture 47" descr="A close up of a logo&#10;&#10;Description automatically generated">
              <a:extLst>
                <a:ext uri="{FF2B5EF4-FFF2-40B4-BE49-F238E27FC236}">
                  <a16:creationId xmlns:a16="http://schemas.microsoft.com/office/drawing/2014/main" id="{F4397641-B08C-F3F4-ADFD-BDF99198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0998" y="4628898"/>
              <a:ext cx="649066" cy="556574"/>
            </a:xfrm>
            <a:prstGeom prst="rect">
              <a:avLst/>
            </a:prstGeom>
          </p:spPr>
        </p:pic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6060B702-B96C-5B53-6D93-F76A2B17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903" y="5020037"/>
              <a:ext cx="649066" cy="556574"/>
            </a:xfrm>
            <a:prstGeom prst="rect">
              <a:avLst/>
            </a:prstGeom>
          </p:spPr>
        </p:pic>
        <p:pic>
          <p:nvPicPr>
            <p:cNvPr id="50" name="Picture 49" descr="A close up of a logo&#10;&#10;Description automatically generated">
              <a:extLst>
                <a:ext uri="{FF2B5EF4-FFF2-40B4-BE49-F238E27FC236}">
                  <a16:creationId xmlns:a16="http://schemas.microsoft.com/office/drawing/2014/main" id="{93D44FB4-1B88-B47A-6647-614187BDB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0876" y="5738712"/>
              <a:ext cx="649066" cy="556574"/>
            </a:xfrm>
            <a:prstGeom prst="rect">
              <a:avLst/>
            </a:prstGeom>
          </p:spPr>
        </p:pic>
        <p:pic>
          <p:nvPicPr>
            <p:cNvPr id="51" name="Picture 50" descr="A close up of a logo&#10;&#10;Description automatically generated">
              <a:extLst>
                <a:ext uri="{FF2B5EF4-FFF2-40B4-BE49-F238E27FC236}">
                  <a16:creationId xmlns:a16="http://schemas.microsoft.com/office/drawing/2014/main" id="{096143A5-05BE-CEA6-A2DB-6E582C85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8445" y="4388692"/>
              <a:ext cx="649066" cy="556574"/>
            </a:xfrm>
            <a:prstGeom prst="rect">
              <a:avLst/>
            </a:prstGeom>
          </p:spPr>
        </p:pic>
        <p:pic>
          <p:nvPicPr>
            <p:cNvPr id="52" name="Picture 51" descr="A close up of a logo&#10;&#10;Description automatically generated">
              <a:extLst>
                <a:ext uri="{FF2B5EF4-FFF2-40B4-BE49-F238E27FC236}">
                  <a16:creationId xmlns:a16="http://schemas.microsoft.com/office/drawing/2014/main" id="{E9B7AF3D-53AB-EAA2-8EDB-D8AF1711A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4082" y="4832698"/>
              <a:ext cx="649066" cy="556574"/>
            </a:xfrm>
            <a:prstGeom prst="rect">
              <a:avLst/>
            </a:prstGeom>
          </p:spPr>
        </p:pic>
        <p:pic>
          <p:nvPicPr>
            <p:cNvPr id="53" name="Picture 52" descr="A close up of a logo&#10;&#10;Description automatically generated">
              <a:extLst>
                <a:ext uri="{FF2B5EF4-FFF2-40B4-BE49-F238E27FC236}">
                  <a16:creationId xmlns:a16="http://schemas.microsoft.com/office/drawing/2014/main" id="{C36F6B8E-988A-9D48-B711-437431C7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5156" y="5392357"/>
              <a:ext cx="649066" cy="556574"/>
            </a:xfrm>
            <a:prstGeom prst="rect">
              <a:avLst/>
            </a:prstGeom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A03396CE-E516-4181-E860-D6BDBFD4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1230" y="4846402"/>
              <a:ext cx="649066" cy="556574"/>
            </a:xfrm>
            <a:prstGeom prst="rect">
              <a:avLst/>
            </a:prstGeom>
          </p:spPr>
        </p:pic>
        <p:pic>
          <p:nvPicPr>
            <p:cNvPr id="55" name="Picture 54" descr="A close up of a logo&#10;&#10;Description automatically generated">
              <a:extLst>
                <a:ext uri="{FF2B5EF4-FFF2-40B4-BE49-F238E27FC236}">
                  <a16:creationId xmlns:a16="http://schemas.microsoft.com/office/drawing/2014/main" id="{AEA3072B-6C63-C33F-AF13-272E4609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6961" y="5178015"/>
              <a:ext cx="649066" cy="556574"/>
            </a:xfrm>
            <a:prstGeom prst="rect">
              <a:avLst/>
            </a:prstGeom>
          </p:spPr>
        </p:pic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2D91AA30-49C7-76EC-402E-B77C4FE33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7557" y="5557430"/>
              <a:ext cx="649066" cy="556574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1A7EAFC-CB69-21E1-A841-9708F061C9C5}"/>
              </a:ext>
            </a:extLst>
          </p:cNvPr>
          <p:cNvSpPr/>
          <p:nvPr/>
        </p:nvSpPr>
        <p:spPr>
          <a:xfrm>
            <a:off x="2772923" y="4148919"/>
            <a:ext cx="761399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Observe evolution as it happens</a:t>
            </a:r>
          </a:p>
          <a:p>
            <a:pPr algn="ctr"/>
            <a:endParaRPr lang="en-US" sz="2600" dirty="0">
              <a:latin typeface="Helvetica" pitchFamily="2" charset="0"/>
            </a:endParaRPr>
          </a:p>
          <a:p>
            <a:pPr algn="ctr"/>
            <a:r>
              <a:rPr lang="en-US" sz="2600" dirty="0">
                <a:latin typeface="Helvetica" pitchFamily="2" charset="0"/>
              </a:rPr>
              <a:t>Look for consistent changes in allele frequencies</a:t>
            </a:r>
          </a:p>
        </p:txBody>
      </p:sp>
    </p:spTree>
    <p:extLst>
      <p:ext uri="{BB962C8B-B14F-4D97-AF65-F5344CB8AC3E}">
        <p14:creationId xmlns:p14="http://schemas.microsoft.com/office/powerpoint/2010/main" val="188659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26C674-F44F-AB46-8E45-0C951ED2AFA3}"/>
              </a:ext>
            </a:extLst>
          </p:cNvPr>
          <p:cNvCxnSpPr>
            <a:cxnSpLocks/>
          </p:cNvCxnSpPr>
          <p:nvPr/>
        </p:nvCxnSpPr>
        <p:spPr>
          <a:xfrm>
            <a:off x="3916485" y="1968552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C8FE74-9546-7D41-8731-AB158B6C3919}"/>
              </a:ext>
            </a:extLst>
          </p:cNvPr>
          <p:cNvCxnSpPr>
            <a:cxnSpLocks/>
          </p:cNvCxnSpPr>
          <p:nvPr/>
        </p:nvCxnSpPr>
        <p:spPr>
          <a:xfrm>
            <a:off x="7303809" y="1968552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AF8692-49DA-3D41-9CC2-6E07D2A02976}"/>
              </a:ext>
            </a:extLst>
          </p:cNvPr>
          <p:cNvCxnSpPr>
            <a:cxnSpLocks/>
          </p:cNvCxnSpPr>
          <p:nvPr/>
        </p:nvCxnSpPr>
        <p:spPr>
          <a:xfrm>
            <a:off x="4092503" y="5004826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0F25E1-C070-C844-A996-9751724B14D3}"/>
              </a:ext>
            </a:extLst>
          </p:cNvPr>
          <p:cNvCxnSpPr>
            <a:cxnSpLocks/>
          </p:cNvCxnSpPr>
          <p:nvPr/>
        </p:nvCxnSpPr>
        <p:spPr>
          <a:xfrm>
            <a:off x="7340127" y="5004826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DE7D60-C5F3-3F46-9FAB-725C081D16DA}"/>
              </a:ext>
            </a:extLst>
          </p:cNvPr>
          <p:cNvSpPr txBox="1"/>
          <p:nvPr/>
        </p:nvSpPr>
        <p:spPr>
          <a:xfrm>
            <a:off x="2485288" y="46071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4C403-4BF6-0A47-AE7C-CC44E48605BE}"/>
              </a:ext>
            </a:extLst>
          </p:cNvPr>
          <p:cNvSpPr txBox="1"/>
          <p:nvPr/>
        </p:nvSpPr>
        <p:spPr>
          <a:xfrm>
            <a:off x="2787269" y="44101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4B331B-3A78-7644-AA45-F0B269C6E9FC}"/>
              </a:ext>
            </a:extLst>
          </p:cNvPr>
          <p:cNvSpPr txBox="1"/>
          <p:nvPr/>
        </p:nvSpPr>
        <p:spPr>
          <a:xfrm flipH="1">
            <a:off x="3202759" y="4972033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FF3163-E184-D949-9CC9-E566C3EDF056}"/>
              </a:ext>
            </a:extLst>
          </p:cNvPr>
          <p:cNvSpPr txBox="1"/>
          <p:nvPr/>
        </p:nvSpPr>
        <p:spPr>
          <a:xfrm>
            <a:off x="2301951" y="50097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1C85BC-5F63-5F4D-B315-83206E006F61}"/>
              </a:ext>
            </a:extLst>
          </p:cNvPr>
          <p:cNvSpPr txBox="1"/>
          <p:nvPr/>
        </p:nvSpPr>
        <p:spPr>
          <a:xfrm>
            <a:off x="2731472" y="4794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5005DC-FE5F-3047-A942-F28E0C1793EC}"/>
              </a:ext>
            </a:extLst>
          </p:cNvPr>
          <p:cNvSpPr txBox="1"/>
          <p:nvPr/>
        </p:nvSpPr>
        <p:spPr>
          <a:xfrm>
            <a:off x="2180492" y="536916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3E5BB0-1B0A-AF45-99C6-3AA9FEA16EA6}"/>
              </a:ext>
            </a:extLst>
          </p:cNvPr>
          <p:cNvSpPr txBox="1"/>
          <p:nvPr/>
        </p:nvSpPr>
        <p:spPr>
          <a:xfrm>
            <a:off x="3024549" y="460716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0E716C-4313-E14B-A5C5-1655BCD6C5C3}"/>
              </a:ext>
            </a:extLst>
          </p:cNvPr>
          <p:cNvSpPr txBox="1"/>
          <p:nvPr/>
        </p:nvSpPr>
        <p:spPr>
          <a:xfrm>
            <a:off x="3094888" y="52167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C0A280-CF67-7E4D-A981-2A9E6CB17479}"/>
              </a:ext>
            </a:extLst>
          </p:cNvPr>
          <p:cNvSpPr txBox="1"/>
          <p:nvPr/>
        </p:nvSpPr>
        <p:spPr>
          <a:xfrm>
            <a:off x="3376241" y="52871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E91837-8D74-3249-85E6-56A5FBDEEFEC}"/>
              </a:ext>
            </a:extLst>
          </p:cNvPr>
          <p:cNvSpPr txBox="1"/>
          <p:nvPr/>
        </p:nvSpPr>
        <p:spPr>
          <a:xfrm>
            <a:off x="3300387" y="450417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79C905-B00E-2B47-BC8D-4FE6272E9B7D}"/>
              </a:ext>
            </a:extLst>
          </p:cNvPr>
          <p:cNvSpPr txBox="1"/>
          <p:nvPr/>
        </p:nvSpPr>
        <p:spPr>
          <a:xfrm>
            <a:off x="2551167" y="53369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D8693D1-4376-964E-ABEC-A7E90547D794}"/>
              </a:ext>
            </a:extLst>
          </p:cNvPr>
          <p:cNvSpPr txBox="1"/>
          <p:nvPr/>
        </p:nvSpPr>
        <p:spPr>
          <a:xfrm>
            <a:off x="2191894" y="47273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A1F6B6-A4FD-A549-B67A-FCC349537551}"/>
              </a:ext>
            </a:extLst>
          </p:cNvPr>
          <p:cNvSpPr txBox="1"/>
          <p:nvPr/>
        </p:nvSpPr>
        <p:spPr>
          <a:xfrm>
            <a:off x="3377250" y="473321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D5720B-4A4F-A543-B379-0A7A2E679F4F}"/>
              </a:ext>
            </a:extLst>
          </p:cNvPr>
          <p:cNvSpPr txBox="1"/>
          <p:nvPr/>
        </p:nvSpPr>
        <p:spPr>
          <a:xfrm>
            <a:off x="2453306" y="42085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00EE3F-717C-8145-AA50-4A1B9181B7AB}"/>
              </a:ext>
            </a:extLst>
          </p:cNvPr>
          <p:cNvSpPr txBox="1"/>
          <p:nvPr/>
        </p:nvSpPr>
        <p:spPr>
          <a:xfrm>
            <a:off x="2869674" y="54417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3B0DEA-E4E9-BC4D-9070-0CBBFD441BCB}"/>
              </a:ext>
            </a:extLst>
          </p:cNvPr>
          <p:cNvSpPr txBox="1"/>
          <p:nvPr/>
        </p:nvSpPr>
        <p:spPr>
          <a:xfrm>
            <a:off x="2740515" y="5181595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B8D327A-8285-9A46-8A48-1413C3C903F5}"/>
              </a:ext>
            </a:extLst>
          </p:cNvPr>
          <p:cNvSpPr txBox="1"/>
          <p:nvPr/>
        </p:nvSpPr>
        <p:spPr>
          <a:xfrm>
            <a:off x="2965933" y="48650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F97794-9BAE-8247-8C1F-079E3D92D9D0}"/>
              </a:ext>
            </a:extLst>
          </p:cNvPr>
          <p:cNvSpPr txBox="1"/>
          <p:nvPr/>
        </p:nvSpPr>
        <p:spPr>
          <a:xfrm>
            <a:off x="3027734" y="43375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8309D63-94E2-AE4E-90AE-092135047B2F}"/>
              </a:ext>
            </a:extLst>
          </p:cNvPr>
          <p:cNvSpPr txBox="1"/>
          <p:nvPr/>
        </p:nvSpPr>
        <p:spPr>
          <a:xfrm>
            <a:off x="2731472" y="41851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225CE4-8139-D64C-BF77-6916217C8E85}"/>
              </a:ext>
            </a:extLst>
          </p:cNvPr>
          <p:cNvSpPr txBox="1"/>
          <p:nvPr/>
        </p:nvSpPr>
        <p:spPr>
          <a:xfrm>
            <a:off x="2497012" y="5087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28386D-8D61-0448-843C-AA5BE06C59E0}"/>
              </a:ext>
            </a:extLst>
          </p:cNvPr>
          <p:cNvSpPr txBox="1"/>
          <p:nvPr/>
        </p:nvSpPr>
        <p:spPr>
          <a:xfrm>
            <a:off x="2203618" y="4399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C1A88B-F728-3546-A35C-0C113131DE10}"/>
              </a:ext>
            </a:extLst>
          </p:cNvPr>
          <p:cNvSpPr txBox="1"/>
          <p:nvPr/>
        </p:nvSpPr>
        <p:spPr>
          <a:xfrm>
            <a:off x="5775912" y="46071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696D45B-EFD2-8E42-8AE7-0F697CFB001A}"/>
              </a:ext>
            </a:extLst>
          </p:cNvPr>
          <p:cNvSpPr txBox="1"/>
          <p:nvPr/>
        </p:nvSpPr>
        <p:spPr>
          <a:xfrm>
            <a:off x="6077893" y="44101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167E9FB-255A-C14B-913E-0AEBDEB0CC2E}"/>
              </a:ext>
            </a:extLst>
          </p:cNvPr>
          <p:cNvSpPr txBox="1"/>
          <p:nvPr/>
        </p:nvSpPr>
        <p:spPr>
          <a:xfrm flipH="1">
            <a:off x="6493383" y="4972033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08A3FC-3E0D-734B-8931-2D90FE68B023}"/>
              </a:ext>
            </a:extLst>
          </p:cNvPr>
          <p:cNvSpPr txBox="1"/>
          <p:nvPr/>
        </p:nvSpPr>
        <p:spPr>
          <a:xfrm>
            <a:off x="5592575" y="50097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A550B5F-6578-3F46-BFFA-8134BAF98C8D}"/>
              </a:ext>
            </a:extLst>
          </p:cNvPr>
          <p:cNvSpPr txBox="1"/>
          <p:nvPr/>
        </p:nvSpPr>
        <p:spPr>
          <a:xfrm>
            <a:off x="6022096" y="4794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7065D37-E1F5-D241-8F97-06EE0C68566E}"/>
              </a:ext>
            </a:extLst>
          </p:cNvPr>
          <p:cNvSpPr txBox="1"/>
          <p:nvPr/>
        </p:nvSpPr>
        <p:spPr>
          <a:xfrm>
            <a:off x="5471116" y="536916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DE09248-51E7-D342-A434-0252A8FC7254}"/>
              </a:ext>
            </a:extLst>
          </p:cNvPr>
          <p:cNvSpPr txBox="1"/>
          <p:nvPr/>
        </p:nvSpPr>
        <p:spPr>
          <a:xfrm>
            <a:off x="6315173" y="460716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49AE9B2-7583-B24A-9084-4A3C8A5B943C}"/>
              </a:ext>
            </a:extLst>
          </p:cNvPr>
          <p:cNvSpPr txBox="1"/>
          <p:nvPr/>
        </p:nvSpPr>
        <p:spPr>
          <a:xfrm>
            <a:off x="6385512" y="52167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5F0072-386C-6044-BDDE-1C3A8788BE55}"/>
              </a:ext>
            </a:extLst>
          </p:cNvPr>
          <p:cNvSpPr txBox="1"/>
          <p:nvPr/>
        </p:nvSpPr>
        <p:spPr>
          <a:xfrm>
            <a:off x="6666865" y="52871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D438D9F-0BA9-4546-92C8-8C003B1DDF93}"/>
              </a:ext>
            </a:extLst>
          </p:cNvPr>
          <p:cNvSpPr txBox="1"/>
          <p:nvPr/>
        </p:nvSpPr>
        <p:spPr>
          <a:xfrm>
            <a:off x="6591011" y="450417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CCFBCF-77D9-6243-B112-002BCB00BBF3}"/>
              </a:ext>
            </a:extLst>
          </p:cNvPr>
          <p:cNvSpPr txBox="1"/>
          <p:nvPr/>
        </p:nvSpPr>
        <p:spPr>
          <a:xfrm>
            <a:off x="5841791" y="53369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C7FC50-68BA-C64A-BD06-51B341C7F8C7}"/>
              </a:ext>
            </a:extLst>
          </p:cNvPr>
          <p:cNvSpPr txBox="1"/>
          <p:nvPr/>
        </p:nvSpPr>
        <p:spPr>
          <a:xfrm>
            <a:off x="5482518" y="47273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F2B397-33EA-3248-938F-FDC013ADEFAA}"/>
              </a:ext>
            </a:extLst>
          </p:cNvPr>
          <p:cNvSpPr txBox="1"/>
          <p:nvPr/>
        </p:nvSpPr>
        <p:spPr>
          <a:xfrm>
            <a:off x="6667874" y="473321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BF9F373-99D6-0340-894E-7E23DD7A5516}"/>
              </a:ext>
            </a:extLst>
          </p:cNvPr>
          <p:cNvSpPr txBox="1"/>
          <p:nvPr/>
        </p:nvSpPr>
        <p:spPr>
          <a:xfrm>
            <a:off x="5743930" y="42085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C0485A-C372-8E4B-A016-F61A9B816AAE}"/>
              </a:ext>
            </a:extLst>
          </p:cNvPr>
          <p:cNvSpPr txBox="1"/>
          <p:nvPr/>
        </p:nvSpPr>
        <p:spPr>
          <a:xfrm>
            <a:off x="6160298" y="54417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8EE3DAF-EED4-6948-B60B-3E9CFA51567A}"/>
              </a:ext>
            </a:extLst>
          </p:cNvPr>
          <p:cNvSpPr txBox="1"/>
          <p:nvPr/>
        </p:nvSpPr>
        <p:spPr>
          <a:xfrm>
            <a:off x="6031139" y="5181595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D4A1AFC-B169-1F43-BC95-CC0FC5670000}"/>
              </a:ext>
            </a:extLst>
          </p:cNvPr>
          <p:cNvSpPr txBox="1"/>
          <p:nvPr/>
        </p:nvSpPr>
        <p:spPr>
          <a:xfrm>
            <a:off x="6256557" y="48650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061809-22C1-404B-8EE5-4C31182F78DF}"/>
              </a:ext>
            </a:extLst>
          </p:cNvPr>
          <p:cNvSpPr txBox="1"/>
          <p:nvPr/>
        </p:nvSpPr>
        <p:spPr>
          <a:xfrm>
            <a:off x="6318358" y="43375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E797A1-F87E-9249-84D5-6DFC211DD84E}"/>
              </a:ext>
            </a:extLst>
          </p:cNvPr>
          <p:cNvSpPr txBox="1"/>
          <p:nvPr/>
        </p:nvSpPr>
        <p:spPr>
          <a:xfrm>
            <a:off x="6022096" y="418513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4376CC1-1DD7-C342-BC2E-53775ADFB61C}"/>
              </a:ext>
            </a:extLst>
          </p:cNvPr>
          <p:cNvSpPr txBox="1"/>
          <p:nvPr/>
        </p:nvSpPr>
        <p:spPr>
          <a:xfrm>
            <a:off x="5787636" y="5087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B1B431B-EE43-704F-85D8-61A87BCD1E03}"/>
              </a:ext>
            </a:extLst>
          </p:cNvPr>
          <p:cNvSpPr txBox="1"/>
          <p:nvPr/>
        </p:nvSpPr>
        <p:spPr>
          <a:xfrm>
            <a:off x="5494242" y="439905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D49942-2744-534A-8C8D-358F61F23381}"/>
              </a:ext>
            </a:extLst>
          </p:cNvPr>
          <p:cNvSpPr txBox="1"/>
          <p:nvPr/>
        </p:nvSpPr>
        <p:spPr>
          <a:xfrm>
            <a:off x="8992514" y="461559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8F1F263-61B2-F44F-8884-CD401727325A}"/>
              </a:ext>
            </a:extLst>
          </p:cNvPr>
          <p:cNvSpPr txBox="1"/>
          <p:nvPr/>
        </p:nvSpPr>
        <p:spPr>
          <a:xfrm>
            <a:off x="9294495" y="441853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08A6BB2-D444-3242-9715-4E71691654E3}"/>
              </a:ext>
            </a:extLst>
          </p:cNvPr>
          <p:cNvSpPr txBox="1"/>
          <p:nvPr/>
        </p:nvSpPr>
        <p:spPr>
          <a:xfrm flipH="1">
            <a:off x="9709985" y="4980461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7AF9005-A174-B84E-8134-C73F966A7BB1}"/>
              </a:ext>
            </a:extLst>
          </p:cNvPr>
          <p:cNvSpPr txBox="1"/>
          <p:nvPr/>
        </p:nvSpPr>
        <p:spPr>
          <a:xfrm>
            <a:off x="8809177" y="501813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D0D06CE-F223-9A44-880A-D4919E5A15D8}"/>
              </a:ext>
            </a:extLst>
          </p:cNvPr>
          <p:cNvSpPr txBox="1"/>
          <p:nvPr/>
        </p:nvSpPr>
        <p:spPr>
          <a:xfrm>
            <a:off x="9238698" y="48031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DAE4B9B-71DC-2945-88A0-4C0E14879A80}"/>
              </a:ext>
            </a:extLst>
          </p:cNvPr>
          <p:cNvSpPr txBox="1"/>
          <p:nvPr/>
        </p:nvSpPr>
        <p:spPr>
          <a:xfrm>
            <a:off x="8687718" y="537759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882DB13-E68E-FD48-9EB5-B9F559B862F9}"/>
              </a:ext>
            </a:extLst>
          </p:cNvPr>
          <p:cNvSpPr txBox="1"/>
          <p:nvPr/>
        </p:nvSpPr>
        <p:spPr>
          <a:xfrm>
            <a:off x="9531775" y="461559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76096D-A0A7-D648-9CD8-2D33EACF7B9B}"/>
              </a:ext>
            </a:extLst>
          </p:cNvPr>
          <p:cNvSpPr txBox="1"/>
          <p:nvPr/>
        </p:nvSpPr>
        <p:spPr>
          <a:xfrm>
            <a:off x="9602114" y="522519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797B3D6-136D-9349-AD62-F5524DCADBAC}"/>
              </a:ext>
            </a:extLst>
          </p:cNvPr>
          <p:cNvSpPr txBox="1"/>
          <p:nvPr/>
        </p:nvSpPr>
        <p:spPr>
          <a:xfrm>
            <a:off x="9883467" y="529553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72045E-2C4E-CA4B-B9B4-6DCB0557E4F6}"/>
              </a:ext>
            </a:extLst>
          </p:cNvPr>
          <p:cNvSpPr txBox="1"/>
          <p:nvPr/>
        </p:nvSpPr>
        <p:spPr>
          <a:xfrm>
            <a:off x="9807613" y="451259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89197BA-BCCB-514A-8220-B6C4128D96CF}"/>
              </a:ext>
            </a:extLst>
          </p:cNvPr>
          <p:cNvSpPr txBox="1"/>
          <p:nvPr/>
        </p:nvSpPr>
        <p:spPr>
          <a:xfrm>
            <a:off x="9058393" y="53453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FC0D520-C8BC-3345-BE33-2DB6F76448A3}"/>
              </a:ext>
            </a:extLst>
          </p:cNvPr>
          <p:cNvSpPr txBox="1"/>
          <p:nvPr/>
        </p:nvSpPr>
        <p:spPr>
          <a:xfrm>
            <a:off x="8699120" y="47357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B61CE8A-D3BE-C14A-BA20-B69CE55CF80C}"/>
              </a:ext>
            </a:extLst>
          </p:cNvPr>
          <p:cNvSpPr txBox="1"/>
          <p:nvPr/>
        </p:nvSpPr>
        <p:spPr>
          <a:xfrm>
            <a:off x="9884476" y="474164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B644D0D-1C75-F447-A3C1-D2BC84BAA498}"/>
              </a:ext>
            </a:extLst>
          </p:cNvPr>
          <p:cNvSpPr txBox="1"/>
          <p:nvPr/>
        </p:nvSpPr>
        <p:spPr>
          <a:xfrm>
            <a:off x="8960532" y="421700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2B055DE-8864-7042-B6BE-03D1E20E2665}"/>
              </a:ext>
            </a:extLst>
          </p:cNvPr>
          <p:cNvSpPr txBox="1"/>
          <p:nvPr/>
        </p:nvSpPr>
        <p:spPr>
          <a:xfrm>
            <a:off x="9376900" y="545017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E05EDDE-8167-1B43-AC62-5E8E140DF2BB}"/>
              </a:ext>
            </a:extLst>
          </p:cNvPr>
          <p:cNvSpPr txBox="1"/>
          <p:nvPr/>
        </p:nvSpPr>
        <p:spPr>
          <a:xfrm>
            <a:off x="9247741" y="5190023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4E01CF0-3189-644E-B6F1-2332570A0372}"/>
              </a:ext>
            </a:extLst>
          </p:cNvPr>
          <p:cNvSpPr txBox="1"/>
          <p:nvPr/>
        </p:nvSpPr>
        <p:spPr>
          <a:xfrm>
            <a:off x="9473159" y="48735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46692DF-CC45-A64E-868C-DBF18A1CF7F4}"/>
              </a:ext>
            </a:extLst>
          </p:cNvPr>
          <p:cNvSpPr txBox="1"/>
          <p:nvPr/>
        </p:nvSpPr>
        <p:spPr>
          <a:xfrm>
            <a:off x="9534960" y="43459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9204FCF-6FFD-4144-B47D-FB4052EE7A4F}"/>
              </a:ext>
            </a:extLst>
          </p:cNvPr>
          <p:cNvSpPr txBox="1"/>
          <p:nvPr/>
        </p:nvSpPr>
        <p:spPr>
          <a:xfrm>
            <a:off x="9238698" y="419356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678B67-5941-514D-A26D-0573EA3EC48D}"/>
              </a:ext>
            </a:extLst>
          </p:cNvPr>
          <p:cNvSpPr txBox="1"/>
          <p:nvPr/>
        </p:nvSpPr>
        <p:spPr>
          <a:xfrm>
            <a:off x="9004238" y="509623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5D0636D-D3B1-A947-9C42-40715FD85A02}"/>
              </a:ext>
            </a:extLst>
          </p:cNvPr>
          <p:cNvSpPr txBox="1"/>
          <p:nvPr/>
        </p:nvSpPr>
        <p:spPr>
          <a:xfrm>
            <a:off x="8710844" y="440748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083C3C9-9B26-7347-A8E5-579A87CF22F7}"/>
              </a:ext>
            </a:extLst>
          </p:cNvPr>
          <p:cNvCxnSpPr>
            <a:cxnSpLocks/>
          </p:cNvCxnSpPr>
          <p:nvPr/>
        </p:nvCxnSpPr>
        <p:spPr>
          <a:xfrm>
            <a:off x="3274849" y="3768042"/>
            <a:ext cx="578266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0DD73CC-E885-4843-AE1F-B9B89A5330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27" y="1530093"/>
            <a:ext cx="649066" cy="556574"/>
          </a:xfrm>
          <a:prstGeom prst="rect">
            <a:avLst/>
          </a:prstGeom>
        </p:spPr>
      </p:pic>
      <p:pic>
        <p:nvPicPr>
          <p:cNvPr id="164" name="Picture 163" descr="A close up of a logo&#10;&#10;Description automatically generated">
            <a:extLst>
              <a:ext uri="{FF2B5EF4-FFF2-40B4-BE49-F238E27FC236}">
                <a16:creationId xmlns:a16="http://schemas.microsoft.com/office/drawing/2014/main" id="{FCAA979A-C3BB-8343-B7CF-F569974356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355" y="1112296"/>
            <a:ext cx="649066" cy="556574"/>
          </a:xfrm>
          <a:prstGeom prst="rect">
            <a:avLst/>
          </a:prstGeom>
        </p:spPr>
      </p:pic>
      <p:pic>
        <p:nvPicPr>
          <p:cNvPr id="165" name="Picture 164" descr="A close up of a logo&#10;&#10;Description automatically generated">
            <a:extLst>
              <a:ext uri="{FF2B5EF4-FFF2-40B4-BE49-F238E27FC236}">
                <a16:creationId xmlns:a16="http://schemas.microsoft.com/office/drawing/2014/main" id="{4D910EF1-1EE9-244B-AE16-5472619C2D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549" y="2100146"/>
            <a:ext cx="649066" cy="556574"/>
          </a:xfrm>
          <a:prstGeom prst="rect">
            <a:avLst/>
          </a:prstGeom>
        </p:spPr>
      </p:pic>
      <p:pic>
        <p:nvPicPr>
          <p:cNvPr id="166" name="Picture 165" descr="A close up of a logo&#10;&#10;Description automatically generated">
            <a:extLst>
              <a:ext uri="{FF2B5EF4-FFF2-40B4-BE49-F238E27FC236}">
                <a16:creationId xmlns:a16="http://schemas.microsoft.com/office/drawing/2014/main" id="{C8EEF64C-6BD9-894E-97CA-24FB4123B1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984" y="1682349"/>
            <a:ext cx="649066" cy="556574"/>
          </a:xfrm>
          <a:prstGeom prst="rect">
            <a:avLst/>
          </a:prstGeom>
        </p:spPr>
      </p:pic>
      <p:pic>
        <p:nvPicPr>
          <p:cNvPr id="167" name="Picture 166" descr="A close up of a logo&#10;&#10;Description automatically generated">
            <a:extLst>
              <a:ext uri="{FF2B5EF4-FFF2-40B4-BE49-F238E27FC236}">
                <a16:creationId xmlns:a16="http://schemas.microsoft.com/office/drawing/2014/main" id="{ABC0B03A-D30E-ED40-822E-A238F405F5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291" y="1146732"/>
            <a:ext cx="649066" cy="556574"/>
          </a:xfrm>
          <a:prstGeom prst="rect">
            <a:avLst/>
          </a:prstGeom>
        </p:spPr>
      </p:pic>
      <p:pic>
        <p:nvPicPr>
          <p:cNvPr id="168" name="Picture 167" descr="A close up of a logo&#10;&#10;Description automatically generated">
            <a:extLst>
              <a:ext uri="{FF2B5EF4-FFF2-40B4-BE49-F238E27FC236}">
                <a16:creationId xmlns:a16="http://schemas.microsoft.com/office/drawing/2014/main" id="{042969AF-E5B8-764A-844A-5C72EEFC62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857" y="2179199"/>
            <a:ext cx="649066" cy="556574"/>
          </a:xfrm>
          <a:prstGeom prst="rect">
            <a:avLst/>
          </a:prstGeom>
        </p:spPr>
      </p:pic>
      <p:pic>
        <p:nvPicPr>
          <p:cNvPr id="169" name="Picture 168" descr="A close up of a logo&#10;&#10;Description automatically generated">
            <a:extLst>
              <a:ext uri="{FF2B5EF4-FFF2-40B4-BE49-F238E27FC236}">
                <a16:creationId xmlns:a16="http://schemas.microsoft.com/office/drawing/2014/main" id="{A8A424B1-EC36-5948-998C-B7A01C5C67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969" y="1682349"/>
            <a:ext cx="649066" cy="556574"/>
          </a:xfrm>
          <a:prstGeom prst="rect">
            <a:avLst/>
          </a:prstGeom>
        </p:spPr>
      </p:pic>
      <p:pic>
        <p:nvPicPr>
          <p:cNvPr id="170" name="Picture 169" descr="A close up of a logo&#10;&#10;Description automatically generated">
            <a:extLst>
              <a:ext uri="{FF2B5EF4-FFF2-40B4-BE49-F238E27FC236}">
                <a16:creationId xmlns:a16="http://schemas.microsoft.com/office/drawing/2014/main" id="{7978D348-688D-394C-9DF1-87437FE406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312" y="1160211"/>
            <a:ext cx="649066" cy="556574"/>
          </a:xfrm>
          <a:prstGeom prst="rect">
            <a:avLst/>
          </a:prstGeom>
        </p:spPr>
      </p:pic>
      <p:pic>
        <p:nvPicPr>
          <p:cNvPr id="171" name="Picture 170" descr="A close up of a logo&#10;&#10;Description automatically generated">
            <a:extLst>
              <a:ext uri="{FF2B5EF4-FFF2-40B4-BE49-F238E27FC236}">
                <a16:creationId xmlns:a16="http://schemas.microsoft.com/office/drawing/2014/main" id="{070F5E2C-94F2-0341-8C75-AF270B80B4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217" y="1551350"/>
            <a:ext cx="649066" cy="556574"/>
          </a:xfrm>
          <a:prstGeom prst="rect">
            <a:avLst/>
          </a:prstGeom>
        </p:spPr>
      </p:pic>
      <p:pic>
        <p:nvPicPr>
          <p:cNvPr id="172" name="Picture 171" descr="A close up of a logo&#10;&#10;Description automatically generated">
            <a:extLst>
              <a:ext uri="{FF2B5EF4-FFF2-40B4-BE49-F238E27FC236}">
                <a16:creationId xmlns:a16="http://schemas.microsoft.com/office/drawing/2014/main" id="{D4C74B6B-AC5B-4D4B-9930-FC307253D3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0" y="2270025"/>
            <a:ext cx="649066" cy="556574"/>
          </a:xfrm>
          <a:prstGeom prst="rect">
            <a:avLst/>
          </a:prstGeom>
        </p:spPr>
      </p:pic>
      <p:pic>
        <p:nvPicPr>
          <p:cNvPr id="173" name="Picture 172" descr="A close up of a logo&#10;&#10;Description automatically generated">
            <a:extLst>
              <a:ext uri="{FF2B5EF4-FFF2-40B4-BE49-F238E27FC236}">
                <a16:creationId xmlns:a16="http://schemas.microsoft.com/office/drawing/2014/main" id="{7EFDD694-66E3-1843-9576-7B4293F128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759" y="920005"/>
            <a:ext cx="649066" cy="556574"/>
          </a:xfrm>
          <a:prstGeom prst="rect">
            <a:avLst/>
          </a:prstGeom>
        </p:spPr>
      </p:pic>
      <p:pic>
        <p:nvPicPr>
          <p:cNvPr id="174" name="Picture 173" descr="A close up of a logo&#10;&#10;Description automatically generated">
            <a:extLst>
              <a:ext uri="{FF2B5EF4-FFF2-40B4-BE49-F238E27FC236}">
                <a16:creationId xmlns:a16="http://schemas.microsoft.com/office/drawing/2014/main" id="{BC85E55C-D30E-1B4F-A084-FD595E6234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96" y="1364011"/>
            <a:ext cx="649066" cy="556574"/>
          </a:xfrm>
          <a:prstGeom prst="rect">
            <a:avLst/>
          </a:prstGeom>
        </p:spPr>
      </p:pic>
      <p:pic>
        <p:nvPicPr>
          <p:cNvPr id="175" name="Picture 174" descr="A close up of a logo&#10;&#10;Description automatically generated">
            <a:extLst>
              <a:ext uri="{FF2B5EF4-FFF2-40B4-BE49-F238E27FC236}">
                <a16:creationId xmlns:a16="http://schemas.microsoft.com/office/drawing/2014/main" id="{196F3826-EE0A-B84B-83F1-F010955426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470" y="1923670"/>
            <a:ext cx="649066" cy="556574"/>
          </a:xfrm>
          <a:prstGeom prst="rect">
            <a:avLst/>
          </a:prstGeom>
        </p:spPr>
      </p:pic>
      <p:pic>
        <p:nvPicPr>
          <p:cNvPr id="176" name="Picture 175" descr="A close up of a logo&#10;&#10;Description automatically generated">
            <a:extLst>
              <a:ext uri="{FF2B5EF4-FFF2-40B4-BE49-F238E27FC236}">
                <a16:creationId xmlns:a16="http://schemas.microsoft.com/office/drawing/2014/main" id="{D18DF534-89C9-104C-824F-1D5F8BC702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544" y="1377715"/>
            <a:ext cx="649066" cy="556574"/>
          </a:xfrm>
          <a:prstGeom prst="rect">
            <a:avLst/>
          </a:prstGeom>
        </p:spPr>
      </p:pic>
      <p:pic>
        <p:nvPicPr>
          <p:cNvPr id="177" name="Picture 176" descr="A close up of a logo&#10;&#10;Description automatically generated">
            <a:extLst>
              <a:ext uri="{FF2B5EF4-FFF2-40B4-BE49-F238E27FC236}">
                <a16:creationId xmlns:a16="http://schemas.microsoft.com/office/drawing/2014/main" id="{1E0C3C29-E701-514D-8A9B-89417F7A72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275" y="1709328"/>
            <a:ext cx="649066" cy="556574"/>
          </a:xfrm>
          <a:prstGeom prst="rect">
            <a:avLst/>
          </a:prstGeom>
        </p:spPr>
      </p:pic>
      <p:pic>
        <p:nvPicPr>
          <p:cNvPr id="178" name="Picture 177" descr="A close up of a logo&#10;&#10;Description automatically generated">
            <a:extLst>
              <a:ext uri="{FF2B5EF4-FFF2-40B4-BE49-F238E27FC236}">
                <a16:creationId xmlns:a16="http://schemas.microsoft.com/office/drawing/2014/main" id="{8D41E7A2-F38A-B34B-AF91-065EEFB7F8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871" y="2088743"/>
            <a:ext cx="649066" cy="556574"/>
          </a:xfrm>
          <a:prstGeom prst="rect">
            <a:avLst/>
          </a:prstGeom>
        </p:spPr>
      </p:pic>
      <p:pic>
        <p:nvPicPr>
          <p:cNvPr id="179" name="Picture 178" descr="A close up of a logo&#10;&#10;Description automatically generated">
            <a:extLst>
              <a:ext uri="{FF2B5EF4-FFF2-40B4-BE49-F238E27FC236}">
                <a16:creationId xmlns:a16="http://schemas.microsoft.com/office/drawing/2014/main" id="{1132E6DD-E660-2847-AAD1-399ACBF622A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373" y="1439929"/>
            <a:ext cx="649066" cy="556574"/>
          </a:xfrm>
          <a:prstGeom prst="rect">
            <a:avLst/>
          </a:prstGeom>
        </p:spPr>
      </p:pic>
      <p:pic>
        <p:nvPicPr>
          <p:cNvPr id="180" name="Picture 179" descr="A close up of a logo&#10;&#10;Description automatically generated">
            <a:extLst>
              <a:ext uri="{FF2B5EF4-FFF2-40B4-BE49-F238E27FC236}">
                <a16:creationId xmlns:a16="http://schemas.microsoft.com/office/drawing/2014/main" id="{CA57B940-DDCD-3B4B-9FE0-0DA78256EC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201" y="1022132"/>
            <a:ext cx="649066" cy="556574"/>
          </a:xfrm>
          <a:prstGeom prst="rect">
            <a:avLst/>
          </a:prstGeom>
        </p:spPr>
      </p:pic>
      <p:pic>
        <p:nvPicPr>
          <p:cNvPr id="181" name="Picture 180" descr="A close up of a logo&#10;&#10;Description automatically generated">
            <a:extLst>
              <a:ext uri="{FF2B5EF4-FFF2-40B4-BE49-F238E27FC236}">
                <a16:creationId xmlns:a16="http://schemas.microsoft.com/office/drawing/2014/main" id="{55147AE6-D838-CA45-A4BD-A53564308A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395" y="2009982"/>
            <a:ext cx="649066" cy="556574"/>
          </a:xfrm>
          <a:prstGeom prst="rect">
            <a:avLst/>
          </a:prstGeom>
        </p:spPr>
      </p:pic>
      <p:pic>
        <p:nvPicPr>
          <p:cNvPr id="182" name="Picture 181" descr="A close up of a logo&#10;&#10;Description automatically generated">
            <a:extLst>
              <a:ext uri="{FF2B5EF4-FFF2-40B4-BE49-F238E27FC236}">
                <a16:creationId xmlns:a16="http://schemas.microsoft.com/office/drawing/2014/main" id="{13E6A512-DB32-1B42-9C9F-36ED24FC3D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830" y="1592185"/>
            <a:ext cx="649066" cy="556574"/>
          </a:xfrm>
          <a:prstGeom prst="rect">
            <a:avLst/>
          </a:prstGeom>
        </p:spPr>
      </p:pic>
      <p:pic>
        <p:nvPicPr>
          <p:cNvPr id="183" name="Picture 182" descr="A close up of a logo&#10;&#10;Description automatically generated">
            <a:extLst>
              <a:ext uri="{FF2B5EF4-FFF2-40B4-BE49-F238E27FC236}">
                <a16:creationId xmlns:a16="http://schemas.microsoft.com/office/drawing/2014/main" id="{D3142E79-DC21-0B41-B197-211AFE8935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37" y="1056568"/>
            <a:ext cx="649066" cy="556574"/>
          </a:xfrm>
          <a:prstGeom prst="rect">
            <a:avLst/>
          </a:prstGeom>
        </p:spPr>
      </p:pic>
      <p:pic>
        <p:nvPicPr>
          <p:cNvPr id="184" name="Picture 183" descr="A close up of a logo&#10;&#10;Description automatically generated">
            <a:extLst>
              <a:ext uri="{FF2B5EF4-FFF2-40B4-BE49-F238E27FC236}">
                <a16:creationId xmlns:a16="http://schemas.microsoft.com/office/drawing/2014/main" id="{A22AE568-AB05-8A4F-A7FD-EAB2E2230A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703" y="2089035"/>
            <a:ext cx="649066" cy="556574"/>
          </a:xfrm>
          <a:prstGeom prst="rect">
            <a:avLst/>
          </a:prstGeom>
        </p:spPr>
      </p:pic>
      <p:pic>
        <p:nvPicPr>
          <p:cNvPr id="185" name="Picture 184" descr="A close up of a logo&#10;&#10;Description automatically generated">
            <a:extLst>
              <a:ext uri="{FF2B5EF4-FFF2-40B4-BE49-F238E27FC236}">
                <a16:creationId xmlns:a16="http://schemas.microsoft.com/office/drawing/2014/main" id="{3786325E-3C40-464F-8035-CFF0A460FC3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815" y="1592185"/>
            <a:ext cx="649066" cy="556574"/>
          </a:xfrm>
          <a:prstGeom prst="rect">
            <a:avLst/>
          </a:prstGeom>
        </p:spPr>
      </p:pic>
      <p:pic>
        <p:nvPicPr>
          <p:cNvPr id="186" name="Picture 185" descr="A close up of a logo&#10;&#10;Description automatically generated">
            <a:extLst>
              <a:ext uri="{FF2B5EF4-FFF2-40B4-BE49-F238E27FC236}">
                <a16:creationId xmlns:a16="http://schemas.microsoft.com/office/drawing/2014/main" id="{71C5524A-55AC-5149-A297-B7D8CA3E6D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158" y="1070047"/>
            <a:ext cx="649066" cy="556574"/>
          </a:xfrm>
          <a:prstGeom prst="rect">
            <a:avLst/>
          </a:prstGeom>
        </p:spPr>
      </p:pic>
      <p:pic>
        <p:nvPicPr>
          <p:cNvPr id="187" name="Picture 186" descr="A close up of a logo&#10;&#10;Description automatically generated">
            <a:extLst>
              <a:ext uri="{FF2B5EF4-FFF2-40B4-BE49-F238E27FC236}">
                <a16:creationId xmlns:a16="http://schemas.microsoft.com/office/drawing/2014/main" id="{84E0E0C3-A2EB-BE42-A06A-A4252B39D0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063" y="1461186"/>
            <a:ext cx="649066" cy="556574"/>
          </a:xfrm>
          <a:prstGeom prst="rect">
            <a:avLst/>
          </a:prstGeom>
        </p:spPr>
      </p:pic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DC02ED8D-8E76-234C-90C6-DE5EE7A302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036" y="2179861"/>
            <a:ext cx="649066" cy="556574"/>
          </a:xfrm>
          <a:prstGeom prst="rect">
            <a:avLst/>
          </a:prstGeom>
        </p:spPr>
      </p:pic>
      <p:pic>
        <p:nvPicPr>
          <p:cNvPr id="189" name="Picture 188" descr="A close up of a logo&#10;&#10;Description automatically generated">
            <a:extLst>
              <a:ext uri="{FF2B5EF4-FFF2-40B4-BE49-F238E27FC236}">
                <a16:creationId xmlns:a16="http://schemas.microsoft.com/office/drawing/2014/main" id="{05CA17F9-63D8-EF46-BBD0-66235BCDC7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605" y="829841"/>
            <a:ext cx="649066" cy="556574"/>
          </a:xfrm>
          <a:prstGeom prst="rect">
            <a:avLst/>
          </a:prstGeom>
        </p:spPr>
      </p:pic>
      <p:pic>
        <p:nvPicPr>
          <p:cNvPr id="190" name="Picture 189" descr="A close up of a logo&#10;&#10;Description automatically generated">
            <a:extLst>
              <a:ext uri="{FF2B5EF4-FFF2-40B4-BE49-F238E27FC236}">
                <a16:creationId xmlns:a16="http://schemas.microsoft.com/office/drawing/2014/main" id="{9D9405FC-D451-4D48-85CB-40EA75F17A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242" y="1273847"/>
            <a:ext cx="649066" cy="556574"/>
          </a:xfrm>
          <a:prstGeom prst="rect">
            <a:avLst/>
          </a:prstGeom>
        </p:spPr>
      </p:pic>
      <p:pic>
        <p:nvPicPr>
          <p:cNvPr id="191" name="Picture 190" descr="A close up of a logo&#10;&#10;Description automatically generated">
            <a:extLst>
              <a:ext uri="{FF2B5EF4-FFF2-40B4-BE49-F238E27FC236}">
                <a16:creationId xmlns:a16="http://schemas.microsoft.com/office/drawing/2014/main" id="{A793E77C-94A3-D241-925A-1815C94B21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316" y="1833506"/>
            <a:ext cx="649066" cy="556574"/>
          </a:xfrm>
          <a:prstGeom prst="rect">
            <a:avLst/>
          </a:prstGeom>
        </p:spPr>
      </p:pic>
      <p:pic>
        <p:nvPicPr>
          <p:cNvPr id="192" name="Picture 191" descr="A close up of a logo&#10;&#10;Description automatically generated">
            <a:extLst>
              <a:ext uri="{FF2B5EF4-FFF2-40B4-BE49-F238E27FC236}">
                <a16:creationId xmlns:a16="http://schemas.microsoft.com/office/drawing/2014/main" id="{CE8C908A-1A35-8647-9B87-1E700B9D88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390" y="1287551"/>
            <a:ext cx="649066" cy="556574"/>
          </a:xfrm>
          <a:prstGeom prst="rect">
            <a:avLst/>
          </a:prstGeom>
        </p:spPr>
      </p:pic>
      <p:pic>
        <p:nvPicPr>
          <p:cNvPr id="193" name="Picture 192" descr="A close up of a logo&#10;&#10;Description automatically generated">
            <a:extLst>
              <a:ext uri="{FF2B5EF4-FFF2-40B4-BE49-F238E27FC236}">
                <a16:creationId xmlns:a16="http://schemas.microsoft.com/office/drawing/2014/main" id="{3A2769D8-11DB-CC40-96FA-0B748DB3E7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121" y="1619164"/>
            <a:ext cx="649066" cy="556574"/>
          </a:xfrm>
          <a:prstGeom prst="rect">
            <a:avLst/>
          </a:prstGeom>
        </p:spPr>
      </p:pic>
      <p:pic>
        <p:nvPicPr>
          <p:cNvPr id="194" name="Picture 193" descr="A close up of a logo&#10;&#10;Description automatically generated">
            <a:extLst>
              <a:ext uri="{FF2B5EF4-FFF2-40B4-BE49-F238E27FC236}">
                <a16:creationId xmlns:a16="http://schemas.microsoft.com/office/drawing/2014/main" id="{572B06F0-5BBB-8E46-AD91-BB4391013A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717" y="1998579"/>
            <a:ext cx="649066" cy="556574"/>
          </a:xfrm>
          <a:prstGeom prst="rect">
            <a:avLst/>
          </a:prstGeom>
        </p:spPr>
      </p:pic>
      <p:pic>
        <p:nvPicPr>
          <p:cNvPr id="195" name="Picture 194" descr="A close up of a logo&#10;&#10;Description automatically generated">
            <a:extLst>
              <a:ext uri="{FF2B5EF4-FFF2-40B4-BE49-F238E27FC236}">
                <a16:creationId xmlns:a16="http://schemas.microsoft.com/office/drawing/2014/main" id="{6E9C3A22-8514-1B43-A556-CEEC6BF29F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213" y="1351013"/>
            <a:ext cx="649066" cy="556574"/>
          </a:xfrm>
          <a:prstGeom prst="rect">
            <a:avLst/>
          </a:prstGeom>
        </p:spPr>
      </p:pic>
      <p:pic>
        <p:nvPicPr>
          <p:cNvPr id="196" name="Picture 195" descr="A close up of a logo&#10;&#10;Description automatically generated">
            <a:extLst>
              <a:ext uri="{FF2B5EF4-FFF2-40B4-BE49-F238E27FC236}">
                <a16:creationId xmlns:a16="http://schemas.microsoft.com/office/drawing/2014/main" id="{ABA1E84C-760F-CD4C-8B1C-91800C286C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041" y="933216"/>
            <a:ext cx="649066" cy="556574"/>
          </a:xfrm>
          <a:prstGeom prst="rect">
            <a:avLst/>
          </a:prstGeom>
        </p:spPr>
      </p:pic>
      <p:pic>
        <p:nvPicPr>
          <p:cNvPr id="197" name="Picture 196" descr="A close up of a logo&#10;&#10;Description automatically generated">
            <a:extLst>
              <a:ext uri="{FF2B5EF4-FFF2-40B4-BE49-F238E27FC236}">
                <a16:creationId xmlns:a16="http://schemas.microsoft.com/office/drawing/2014/main" id="{2A0B91E2-9420-2D44-A5D3-58C6DC9BD1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235" y="1921066"/>
            <a:ext cx="649066" cy="556574"/>
          </a:xfrm>
          <a:prstGeom prst="rect">
            <a:avLst/>
          </a:prstGeom>
        </p:spPr>
      </p:pic>
      <p:pic>
        <p:nvPicPr>
          <p:cNvPr id="198" name="Picture 197" descr="A close up of a logo&#10;&#10;Description automatically generated">
            <a:extLst>
              <a:ext uri="{FF2B5EF4-FFF2-40B4-BE49-F238E27FC236}">
                <a16:creationId xmlns:a16="http://schemas.microsoft.com/office/drawing/2014/main" id="{F8F6AAE0-C364-7242-9AC9-B47B02DA9C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4670" y="1503269"/>
            <a:ext cx="649066" cy="556574"/>
          </a:xfrm>
          <a:prstGeom prst="rect">
            <a:avLst/>
          </a:prstGeom>
        </p:spPr>
      </p:pic>
      <p:pic>
        <p:nvPicPr>
          <p:cNvPr id="199" name="Picture 198" descr="A close up of a logo&#10;&#10;Description automatically generated">
            <a:extLst>
              <a:ext uri="{FF2B5EF4-FFF2-40B4-BE49-F238E27FC236}">
                <a16:creationId xmlns:a16="http://schemas.microsoft.com/office/drawing/2014/main" id="{E517546A-86F4-5B45-8DF4-E17B332BEF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9977" y="967652"/>
            <a:ext cx="649066" cy="556574"/>
          </a:xfrm>
          <a:prstGeom prst="rect">
            <a:avLst/>
          </a:prstGeom>
        </p:spPr>
      </p:pic>
      <p:pic>
        <p:nvPicPr>
          <p:cNvPr id="200" name="Picture 199" descr="A close up of a logo&#10;&#10;Description automatically generated">
            <a:extLst>
              <a:ext uri="{FF2B5EF4-FFF2-40B4-BE49-F238E27FC236}">
                <a16:creationId xmlns:a16="http://schemas.microsoft.com/office/drawing/2014/main" id="{E06E3977-E1D8-AE49-99AC-F472BE5027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6543" y="2000119"/>
            <a:ext cx="649066" cy="556574"/>
          </a:xfrm>
          <a:prstGeom prst="rect">
            <a:avLst/>
          </a:prstGeom>
        </p:spPr>
      </p:pic>
      <p:pic>
        <p:nvPicPr>
          <p:cNvPr id="201" name="Picture 200" descr="A close up of a logo&#10;&#10;Description automatically generated">
            <a:extLst>
              <a:ext uri="{FF2B5EF4-FFF2-40B4-BE49-F238E27FC236}">
                <a16:creationId xmlns:a16="http://schemas.microsoft.com/office/drawing/2014/main" id="{4118EF39-0D1E-FB4C-8BBF-684BAD2917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655" y="1503269"/>
            <a:ext cx="649066" cy="556574"/>
          </a:xfrm>
          <a:prstGeom prst="rect">
            <a:avLst/>
          </a:prstGeom>
        </p:spPr>
      </p:pic>
      <p:pic>
        <p:nvPicPr>
          <p:cNvPr id="202" name="Picture 201" descr="A close up of a logo&#10;&#10;Description automatically generated">
            <a:extLst>
              <a:ext uri="{FF2B5EF4-FFF2-40B4-BE49-F238E27FC236}">
                <a16:creationId xmlns:a16="http://schemas.microsoft.com/office/drawing/2014/main" id="{E4CAA12E-56C4-1D4C-AAA4-BF96BF27C7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998" y="981131"/>
            <a:ext cx="649066" cy="556574"/>
          </a:xfrm>
          <a:prstGeom prst="rect">
            <a:avLst/>
          </a:prstGeom>
        </p:spPr>
      </p:pic>
      <p:pic>
        <p:nvPicPr>
          <p:cNvPr id="203" name="Picture 202" descr="A close up of a logo&#10;&#10;Description automatically generated">
            <a:extLst>
              <a:ext uri="{FF2B5EF4-FFF2-40B4-BE49-F238E27FC236}">
                <a16:creationId xmlns:a16="http://schemas.microsoft.com/office/drawing/2014/main" id="{576665DB-842B-CF44-AD1B-0F65EF4A55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903" y="1372270"/>
            <a:ext cx="649066" cy="556574"/>
          </a:xfrm>
          <a:prstGeom prst="rect">
            <a:avLst/>
          </a:prstGeom>
        </p:spPr>
      </p:pic>
      <p:pic>
        <p:nvPicPr>
          <p:cNvPr id="204" name="Picture 203" descr="A close up of a logo&#10;&#10;Description automatically generated">
            <a:extLst>
              <a:ext uri="{FF2B5EF4-FFF2-40B4-BE49-F238E27FC236}">
                <a16:creationId xmlns:a16="http://schemas.microsoft.com/office/drawing/2014/main" id="{59675829-B271-1E46-AF4B-115077D301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0876" y="2090945"/>
            <a:ext cx="649066" cy="556574"/>
          </a:xfrm>
          <a:prstGeom prst="rect">
            <a:avLst/>
          </a:prstGeom>
        </p:spPr>
      </p:pic>
      <p:pic>
        <p:nvPicPr>
          <p:cNvPr id="205" name="Picture 204" descr="A close up of a logo&#10;&#10;Description automatically generated">
            <a:extLst>
              <a:ext uri="{FF2B5EF4-FFF2-40B4-BE49-F238E27FC236}">
                <a16:creationId xmlns:a16="http://schemas.microsoft.com/office/drawing/2014/main" id="{FCAD06E9-760D-3E4C-A976-9E17326022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8445" y="740925"/>
            <a:ext cx="649066" cy="556574"/>
          </a:xfrm>
          <a:prstGeom prst="rect">
            <a:avLst/>
          </a:prstGeom>
        </p:spPr>
      </p:pic>
      <p:pic>
        <p:nvPicPr>
          <p:cNvPr id="206" name="Picture 205" descr="A close up of a logo&#10;&#10;Description automatically generated">
            <a:extLst>
              <a:ext uri="{FF2B5EF4-FFF2-40B4-BE49-F238E27FC236}">
                <a16:creationId xmlns:a16="http://schemas.microsoft.com/office/drawing/2014/main" id="{65ECFFE6-C765-0541-9FB9-9325EEEAEF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082" y="1184931"/>
            <a:ext cx="649066" cy="556574"/>
          </a:xfrm>
          <a:prstGeom prst="rect">
            <a:avLst/>
          </a:prstGeom>
        </p:spPr>
      </p:pic>
      <p:pic>
        <p:nvPicPr>
          <p:cNvPr id="207" name="Picture 206" descr="A close up of a logo&#10;&#10;Description automatically generated">
            <a:extLst>
              <a:ext uri="{FF2B5EF4-FFF2-40B4-BE49-F238E27FC236}">
                <a16:creationId xmlns:a16="http://schemas.microsoft.com/office/drawing/2014/main" id="{BC975488-750B-4C43-BA22-0B599BB503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156" y="1744590"/>
            <a:ext cx="649066" cy="556574"/>
          </a:xfrm>
          <a:prstGeom prst="rect">
            <a:avLst/>
          </a:prstGeom>
        </p:spPr>
      </p:pic>
      <p:pic>
        <p:nvPicPr>
          <p:cNvPr id="208" name="Picture 207" descr="A close up of a logo&#10;&#10;Description automatically generated">
            <a:extLst>
              <a:ext uri="{FF2B5EF4-FFF2-40B4-BE49-F238E27FC236}">
                <a16:creationId xmlns:a16="http://schemas.microsoft.com/office/drawing/2014/main" id="{0FF978D1-411F-274D-AE1A-07B446E00C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230" y="1198635"/>
            <a:ext cx="649066" cy="556574"/>
          </a:xfrm>
          <a:prstGeom prst="rect">
            <a:avLst/>
          </a:prstGeom>
        </p:spPr>
      </p:pic>
      <p:pic>
        <p:nvPicPr>
          <p:cNvPr id="209" name="Picture 208" descr="A close up of a logo&#10;&#10;Description automatically generated">
            <a:extLst>
              <a:ext uri="{FF2B5EF4-FFF2-40B4-BE49-F238E27FC236}">
                <a16:creationId xmlns:a16="http://schemas.microsoft.com/office/drawing/2014/main" id="{4C2ABD34-60A9-E04C-B0CA-06CAA3A3952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6961" y="1530248"/>
            <a:ext cx="649066" cy="556574"/>
          </a:xfrm>
          <a:prstGeom prst="rect">
            <a:avLst/>
          </a:prstGeom>
        </p:spPr>
      </p:pic>
      <p:pic>
        <p:nvPicPr>
          <p:cNvPr id="210" name="Picture 209" descr="A close up of a logo&#10;&#10;Description automatically generated">
            <a:extLst>
              <a:ext uri="{FF2B5EF4-FFF2-40B4-BE49-F238E27FC236}">
                <a16:creationId xmlns:a16="http://schemas.microsoft.com/office/drawing/2014/main" id="{9F4F465D-84FD-C24E-8CC2-7FC85A4B1D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57" y="1909663"/>
            <a:ext cx="649066" cy="556574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14717D9-AAE5-B047-A1CC-EAE349876BE3}"/>
              </a:ext>
            </a:extLst>
          </p:cNvPr>
          <p:cNvSpPr txBox="1"/>
          <p:nvPr/>
        </p:nvSpPr>
        <p:spPr>
          <a:xfrm>
            <a:off x="4095744" y="3198167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Selection across generations</a:t>
            </a:r>
          </a:p>
        </p:txBody>
      </p:sp>
      <p:sp>
        <p:nvSpPr>
          <p:cNvPr id="211" name="Title 1">
            <a:extLst>
              <a:ext uri="{FF2B5EF4-FFF2-40B4-BE49-F238E27FC236}">
                <a16:creationId xmlns:a16="http://schemas.microsoft.com/office/drawing/2014/main" id="{6506894E-2360-A1D5-0623-7868442A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80" y="-53308"/>
            <a:ext cx="11603231" cy="1325563"/>
          </a:xfrm>
        </p:spPr>
        <p:txBody>
          <a:bodyPr/>
          <a:lstStyle/>
          <a:p>
            <a:r>
              <a:rPr lang="en-US" dirty="0"/>
              <a:t>Experimental evolution/Evolve and </a:t>
            </a:r>
            <a:r>
              <a:rPr lang="en-US" dirty="0" err="1"/>
              <a:t>resequence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F77441-BE06-A97E-6F06-7A8F2D7C5C03}"/>
              </a:ext>
            </a:extLst>
          </p:cNvPr>
          <p:cNvSpPr/>
          <p:nvPr/>
        </p:nvSpPr>
        <p:spPr>
          <a:xfrm>
            <a:off x="1803671" y="3868361"/>
            <a:ext cx="9061300" cy="2989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5D7C60E-9FB9-D822-0E06-0D4EAD261F9B}"/>
              </a:ext>
            </a:extLst>
          </p:cNvPr>
          <p:cNvGrpSpPr/>
          <p:nvPr/>
        </p:nvGrpSpPr>
        <p:grpSpPr>
          <a:xfrm>
            <a:off x="3780384" y="4121564"/>
            <a:ext cx="4851114" cy="2414310"/>
            <a:chOff x="3467444" y="2228966"/>
            <a:chExt cx="4851114" cy="241431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4708C28-E25D-0E63-4C7A-25127EC39871}"/>
                </a:ext>
              </a:extLst>
            </p:cNvPr>
            <p:cNvSpPr/>
            <p:nvPr/>
          </p:nvSpPr>
          <p:spPr>
            <a:xfrm>
              <a:off x="3836773" y="2584056"/>
              <a:ext cx="1823071" cy="1689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B7AA357-8E04-5A47-9616-A20AD9EA8A04}"/>
                </a:ext>
              </a:extLst>
            </p:cNvPr>
            <p:cNvSpPr txBox="1"/>
            <p:nvPr/>
          </p:nvSpPr>
          <p:spPr>
            <a:xfrm rot="16200000">
              <a:off x="2799056" y="3154095"/>
              <a:ext cx="170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Allele frequency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F785326-53D0-2650-A0DE-8FC1E1E4005B}"/>
                </a:ext>
              </a:extLst>
            </p:cNvPr>
            <p:cNvSpPr txBox="1"/>
            <p:nvPr/>
          </p:nvSpPr>
          <p:spPr>
            <a:xfrm>
              <a:off x="4055702" y="427394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F0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E065341-0DB6-2131-75F0-AC697F78023C}"/>
                </a:ext>
              </a:extLst>
            </p:cNvPr>
            <p:cNvSpPr/>
            <p:nvPr/>
          </p:nvSpPr>
          <p:spPr>
            <a:xfrm>
              <a:off x="4195363" y="34877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7B47B13-533B-5C08-80D9-E639307AB314}"/>
                </a:ext>
              </a:extLst>
            </p:cNvPr>
            <p:cNvSpPr/>
            <p:nvPr/>
          </p:nvSpPr>
          <p:spPr>
            <a:xfrm>
              <a:off x="4246339" y="3775467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44CE767-EDC1-96EB-78B1-6FFD077DD173}"/>
                </a:ext>
              </a:extLst>
            </p:cNvPr>
            <p:cNvSpPr/>
            <p:nvPr/>
          </p:nvSpPr>
          <p:spPr>
            <a:xfrm>
              <a:off x="4278488" y="36401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858F0A1-AA39-E0C4-1747-6C60BCDB6F45}"/>
                </a:ext>
              </a:extLst>
            </p:cNvPr>
            <p:cNvSpPr/>
            <p:nvPr/>
          </p:nvSpPr>
          <p:spPr>
            <a:xfrm>
              <a:off x="4112233" y="368173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5E19202-3F78-FDA3-5F58-E4662C3804E0}"/>
                </a:ext>
              </a:extLst>
            </p:cNvPr>
            <p:cNvSpPr/>
            <p:nvPr/>
          </p:nvSpPr>
          <p:spPr>
            <a:xfrm>
              <a:off x="5253683" y="298005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A4C5A3-A702-13ED-FB62-D979BACC2B13}"/>
                </a:ext>
              </a:extLst>
            </p:cNvPr>
            <p:cNvSpPr/>
            <p:nvPr/>
          </p:nvSpPr>
          <p:spPr>
            <a:xfrm>
              <a:off x="5364521" y="295234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9D96498-ADBA-9002-474F-C2553F3D17F3}"/>
                </a:ext>
              </a:extLst>
            </p:cNvPr>
            <p:cNvSpPr/>
            <p:nvPr/>
          </p:nvSpPr>
          <p:spPr>
            <a:xfrm>
              <a:off x="5281387" y="282764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CB5AC73-C2A9-F60F-495E-D39CCC1D8DE1}"/>
                </a:ext>
              </a:extLst>
            </p:cNvPr>
            <p:cNvSpPr/>
            <p:nvPr/>
          </p:nvSpPr>
          <p:spPr>
            <a:xfrm>
              <a:off x="5328315" y="311681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84F988CB-8138-10A7-032D-B8D357E61522}"/>
                </a:ext>
              </a:extLst>
            </p:cNvPr>
            <p:cNvSpPr txBox="1"/>
            <p:nvPr/>
          </p:nvSpPr>
          <p:spPr>
            <a:xfrm>
              <a:off x="5058802" y="4273944"/>
              <a:ext cx="601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F25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B2F02DA-224D-9811-855C-679F06A66BDD}"/>
                </a:ext>
              </a:extLst>
            </p:cNvPr>
            <p:cNvSpPr/>
            <p:nvPr/>
          </p:nvSpPr>
          <p:spPr>
            <a:xfrm>
              <a:off x="6495487" y="2584056"/>
              <a:ext cx="1823071" cy="1689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887B296-AE85-195B-4472-3F13BA5660E9}"/>
                </a:ext>
              </a:extLst>
            </p:cNvPr>
            <p:cNvSpPr txBox="1"/>
            <p:nvPr/>
          </p:nvSpPr>
          <p:spPr>
            <a:xfrm rot="16200000">
              <a:off x="5457770" y="3154095"/>
              <a:ext cx="170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Allele frequency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4AC88E-9711-632F-E016-61F4F25C5C08}"/>
                </a:ext>
              </a:extLst>
            </p:cNvPr>
            <p:cNvSpPr txBox="1"/>
            <p:nvPr/>
          </p:nvSpPr>
          <p:spPr>
            <a:xfrm>
              <a:off x="6714416" y="427394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F0</a:t>
              </a: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454625F-11FE-FA1D-87DD-1718FD80FDC8}"/>
                </a:ext>
              </a:extLst>
            </p:cNvPr>
            <p:cNvSpPr/>
            <p:nvPr/>
          </p:nvSpPr>
          <p:spPr>
            <a:xfrm>
              <a:off x="6854077" y="34877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212295C-8C47-9A42-B380-F63BCAF232E5}"/>
                </a:ext>
              </a:extLst>
            </p:cNvPr>
            <p:cNvSpPr/>
            <p:nvPr/>
          </p:nvSpPr>
          <p:spPr>
            <a:xfrm>
              <a:off x="6905053" y="3775467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163A96A8-620B-24CF-31CB-85BAAB6486DF}"/>
                </a:ext>
              </a:extLst>
            </p:cNvPr>
            <p:cNvSpPr/>
            <p:nvPr/>
          </p:nvSpPr>
          <p:spPr>
            <a:xfrm>
              <a:off x="6937202" y="36401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AAEF284-484D-0770-F507-33D4C114EEE1}"/>
                </a:ext>
              </a:extLst>
            </p:cNvPr>
            <p:cNvSpPr/>
            <p:nvPr/>
          </p:nvSpPr>
          <p:spPr>
            <a:xfrm>
              <a:off x="6770947" y="368173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DA91CC6-4F66-EF58-0951-A3BA92A397E5}"/>
                </a:ext>
              </a:extLst>
            </p:cNvPr>
            <p:cNvSpPr/>
            <p:nvPr/>
          </p:nvSpPr>
          <p:spPr>
            <a:xfrm>
              <a:off x="7841366" y="328867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12EF657-415C-F22C-B3E7-ED8FDF4B70FA}"/>
                </a:ext>
              </a:extLst>
            </p:cNvPr>
            <p:cNvSpPr/>
            <p:nvPr/>
          </p:nvSpPr>
          <p:spPr>
            <a:xfrm>
              <a:off x="8035244" y="362205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0C5DA5D-4559-01D0-BD96-20780C213CA8}"/>
                </a:ext>
              </a:extLst>
            </p:cNvPr>
            <p:cNvSpPr/>
            <p:nvPr/>
          </p:nvSpPr>
          <p:spPr>
            <a:xfrm>
              <a:off x="7940101" y="282764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AE933D4-2963-FFAF-54B1-31DCB279B056}"/>
                </a:ext>
              </a:extLst>
            </p:cNvPr>
            <p:cNvSpPr/>
            <p:nvPr/>
          </p:nvSpPr>
          <p:spPr>
            <a:xfrm>
              <a:off x="7985877" y="3984662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EE2EFCB-EFD2-5469-05D2-5CD3D3D30CB2}"/>
                </a:ext>
              </a:extLst>
            </p:cNvPr>
            <p:cNvSpPr txBox="1"/>
            <p:nvPr/>
          </p:nvSpPr>
          <p:spPr>
            <a:xfrm>
              <a:off x="7717516" y="4273944"/>
              <a:ext cx="601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F25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6D6FA94F-525F-2F87-4E78-C4C4150F4DC8}"/>
                </a:ext>
              </a:extLst>
            </p:cNvPr>
            <p:cNvSpPr txBox="1"/>
            <p:nvPr/>
          </p:nvSpPr>
          <p:spPr>
            <a:xfrm>
              <a:off x="7149071" y="222896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Drift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1D47C6C-8364-2922-9A1C-814BE2103504}"/>
                </a:ext>
              </a:extLst>
            </p:cNvPr>
            <p:cNvSpPr txBox="1"/>
            <p:nvPr/>
          </p:nvSpPr>
          <p:spPr>
            <a:xfrm>
              <a:off x="4238962" y="2235133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58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" y="1706343"/>
            <a:ext cx="4252622" cy="4504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How might we alter k?</a:t>
            </a:r>
          </a:p>
          <a:p>
            <a:pPr lvl="2"/>
            <a:r>
              <a:rPr lang="en-US" dirty="0"/>
              <a:t>shorter = more thorough but slower</a:t>
            </a:r>
          </a:p>
          <a:p>
            <a:pPr lvl="2"/>
            <a:r>
              <a:rPr lang="en-US" dirty="0"/>
              <a:t>longer = less thorough but faster.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93EFD-A9ED-F285-793D-1545EFD57063}"/>
              </a:ext>
            </a:extLst>
          </p:cNvPr>
          <p:cNvSpPr txBox="1"/>
          <p:nvPr/>
        </p:nvSpPr>
        <p:spPr>
          <a:xfrm>
            <a:off x="5148440" y="106510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8C428-D0CD-3AC6-3EB8-8CC308DC721B}"/>
              </a:ext>
            </a:extLst>
          </p:cNvPr>
          <p:cNvSpPr txBox="1"/>
          <p:nvPr/>
        </p:nvSpPr>
        <p:spPr>
          <a:xfrm>
            <a:off x="7072043" y="170634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CACGGTTA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ACTTC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76F1-EBCF-3118-0010-F3F08F1FC625}"/>
              </a:ext>
            </a:extLst>
          </p:cNvPr>
          <p:cNvSpPr txBox="1"/>
          <p:nvPr/>
        </p:nvSpPr>
        <p:spPr>
          <a:xfrm>
            <a:off x="3959140" y="1065101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232E-8386-EC57-ED7C-40EA93CA2126}"/>
              </a:ext>
            </a:extLst>
          </p:cNvPr>
          <p:cNvSpPr txBox="1"/>
          <p:nvPr/>
        </p:nvSpPr>
        <p:spPr>
          <a:xfrm>
            <a:off x="5854262" y="168685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B427-B73B-9285-00A7-8FD2631DBFF6}"/>
              </a:ext>
            </a:extLst>
          </p:cNvPr>
          <p:cNvSpPr txBox="1"/>
          <p:nvPr/>
        </p:nvSpPr>
        <p:spPr>
          <a:xfrm>
            <a:off x="7085881" y="23906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CD439-C3CE-1C58-0B81-4B6588D4496E}"/>
              </a:ext>
            </a:extLst>
          </p:cNvPr>
          <p:cNvSpPr txBox="1"/>
          <p:nvPr/>
        </p:nvSpPr>
        <p:spPr>
          <a:xfrm>
            <a:off x="5239222" y="4500359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798E-B836-DB0F-AA97-CAA2C844377A}"/>
              </a:ext>
            </a:extLst>
          </p:cNvPr>
          <p:cNvSpPr txBox="1"/>
          <p:nvPr/>
        </p:nvSpPr>
        <p:spPr>
          <a:xfrm>
            <a:off x="6468960" y="4250036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70990-5882-EDF3-DC93-01B84581EA26}"/>
              </a:ext>
            </a:extLst>
          </p:cNvPr>
          <p:cNvCxnSpPr/>
          <p:nvPr/>
        </p:nvCxnSpPr>
        <p:spPr>
          <a:xfrm>
            <a:off x="7495674" y="4450091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4307A9-E1A0-BA65-1448-B56EAA8A558C}"/>
              </a:ext>
            </a:extLst>
          </p:cNvPr>
          <p:cNvCxnSpPr>
            <a:cxnSpLocks/>
          </p:cNvCxnSpPr>
          <p:nvPr/>
        </p:nvCxnSpPr>
        <p:spPr>
          <a:xfrm flipH="1">
            <a:off x="5449229" y="4450091"/>
            <a:ext cx="992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BA27A-80D6-0CBE-3E3C-3B5A2BF4C43A}"/>
              </a:ext>
            </a:extLst>
          </p:cNvPr>
          <p:cNvSpPr txBox="1"/>
          <p:nvPr/>
        </p:nvSpPr>
        <p:spPr>
          <a:xfrm>
            <a:off x="5236250" y="550554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5A01-52D5-8027-2A8E-EEDBB07C7CDE}"/>
              </a:ext>
            </a:extLst>
          </p:cNvPr>
          <p:cNvSpPr txBox="1"/>
          <p:nvPr/>
        </p:nvSpPr>
        <p:spPr>
          <a:xfrm>
            <a:off x="6465988" y="525522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957CB-310D-1DE2-F1D2-67A072845DEB}"/>
              </a:ext>
            </a:extLst>
          </p:cNvPr>
          <p:cNvCxnSpPr/>
          <p:nvPr/>
        </p:nvCxnSpPr>
        <p:spPr>
          <a:xfrm>
            <a:off x="7492702" y="5455279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DA4A82-BD17-B4EF-660B-9A562DDFD35B}"/>
              </a:ext>
            </a:extLst>
          </p:cNvPr>
          <p:cNvSpPr txBox="1"/>
          <p:nvPr/>
        </p:nvSpPr>
        <p:spPr>
          <a:xfrm>
            <a:off x="7377876" y="50300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357B5-EB18-EC5D-9352-4235CD16A29A}"/>
              </a:ext>
            </a:extLst>
          </p:cNvPr>
          <p:cNvSpPr txBox="1"/>
          <p:nvPr/>
        </p:nvSpPr>
        <p:spPr>
          <a:xfrm>
            <a:off x="5230485" y="2382090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into subsets: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ED67D-70F4-663D-3C55-62CF80EEC57B}"/>
              </a:ext>
            </a:extLst>
          </p:cNvPr>
          <p:cNvSpPr txBox="1"/>
          <p:nvPr/>
        </p:nvSpPr>
        <p:spPr>
          <a:xfrm>
            <a:off x="5239222" y="343868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36DF6-60B6-F3CB-3149-195CEEF9077E}"/>
              </a:ext>
            </a:extLst>
          </p:cNvPr>
          <p:cNvSpPr txBox="1"/>
          <p:nvPr/>
        </p:nvSpPr>
        <p:spPr>
          <a:xfrm>
            <a:off x="6468960" y="318836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01D475-5177-00AB-3CB8-B2C2A7E1EF22}"/>
              </a:ext>
            </a:extLst>
          </p:cNvPr>
          <p:cNvSpPr txBox="1"/>
          <p:nvPr/>
        </p:nvSpPr>
        <p:spPr>
          <a:xfrm>
            <a:off x="5017399" y="3069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87352-DB70-31DA-DE6A-E935284AC5F0}"/>
              </a:ext>
            </a:extLst>
          </p:cNvPr>
          <p:cNvSpPr txBox="1"/>
          <p:nvPr/>
        </p:nvSpPr>
        <p:spPr>
          <a:xfrm>
            <a:off x="5096408" y="397983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8A47-16AD-E010-9B04-14274CE08E8C}"/>
              </a:ext>
            </a:extLst>
          </p:cNvPr>
          <p:cNvSpPr txBox="1"/>
          <p:nvPr/>
        </p:nvSpPr>
        <p:spPr>
          <a:xfrm>
            <a:off x="5239222" y="632292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5B6C5-0D11-FF2D-C8E8-C786ACFEC455}"/>
              </a:ext>
            </a:extLst>
          </p:cNvPr>
          <p:cNvSpPr txBox="1"/>
          <p:nvPr/>
        </p:nvSpPr>
        <p:spPr>
          <a:xfrm>
            <a:off x="6468960" y="6072598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F48E8-219F-038B-4B31-F9E7F4EEBAD3}"/>
              </a:ext>
            </a:extLst>
          </p:cNvPr>
          <p:cNvSpPr txBox="1"/>
          <p:nvPr/>
        </p:nvSpPr>
        <p:spPr>
          <a:xfrm>
            <a:off x="7377876" y="607787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5E8C3-7D18-1FFE-05DA-AD055BFD59C8}"/>
              </a:ext>
            </a:extLst>
          </p:cNvPr>
          <p:cNvSpPr txBox="1"/>
          <p:nvPr/>
        </p:nvSpPr>
        <p:spPr>
          <a:xfrm>
            <a:off x="3955970" y="629632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Alignment:</a:t>
            </a:r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Bowtie2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Pseudo aligners (for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/>
              <a:t>Salmon</a:t>
            </a:r>
          </a:p>
          <a:p>
            <a:r>
              <a:rPr lang="en-US" dirty="0"/>
              <a:t>And many others…</a:t>
            </a:r>
          </a:p>
          <a:p>
            <a:pPr lvl="1"/>
            <a:r>
              <a:rPr lang="en-US" dirty="0"/>
              <a:t>Depends on what you need</a:t>
            </a:r>
          </a:p>
          <a:p>
            <a:pPr lvl="2"/>
            <a:r>
              <a:rPr lang="en-US" dirty="0"/>
              <a:t>Think read length, speed, accuracy, RNA vs DNA, etc. </a:t>
            </a:r>
          </a:p>
          <a:p>
            <a:endParaRPr lang="en-US" dirty="0"/>
          </a:p>
          <a:p>
            <a:r>
              <a:rPr lang="en-US" dirty="0"/>
              <a:t>BWA: Burrow-Wheeler Aligner for short-read alignment 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7D3-62F7-AD6A-6733-C9CEDCD8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6" y="1462088"/>
            <a:ext cx="6620934" cy="160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2"/>
            <a:r>
              <a:rPr lang="en-US" dirty="0"/>
              <a:t>Repetitive</a:t>
            </a:r>
          </a:p>
          <a:p>
            <a:pPr lvl="2"/>
            <a:r>
              <a:rPr lang="en-US" dirty="0"/>
              <a:t>Inversions</a:t>
            </a:r>
          </a:p>
          <a:p>
            <a:pPr lvl="1"/>
            <a:r>
              <a:rPr lang="en-US" dirty="0"/>
              <a:t>Long reads address these issues</a:t>
            </a:r>
          </a:p>
          <a:p>
            <a:pPr lvl="2"/>
            <a:r>
              <a:rPr lang="en-US" dirty="0"/>
              <a:t>PacBio, Nanopore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AACC</a:t>
            </a:r>
            <a:r>
              <a:rPr lang="en-US" dirty="0"/>
              <a:t>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176860"/>
            <a:ext cx="10985810" cy="4504280"/>
          </a:xfrm>
        </p:spPr>
        <p:txBody>
          <a:bodyPr>
            <a:normAutofit/>
          </a:bodyPr>
          <a:lstStyle/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RAD-seq/GBS or similar</a:t>
            </a:r>
          </a:p>
          <a:p>
            <a:pPr lvl="1"/>
            <a:r>
              <a:rPr lang="en-US" dirty="0"/>
              <a:t>Still must generate a pseudo reference genome</a:t>
            </a:r>
          </a:p>
          <a:p>
            <a:pPr lvl="2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4FFDE-39D2-31D6-CA5E-6AD774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7" y="3277771"/>
            <a:ext cx="5647267" cy="1331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7C110-43E1-69B4-0806-10FBA50A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8" y="3282476"/>
            <a:ext cx="5177052" cy="135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A28B7-51B5-B0C6-6D64-0030C221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6" y="4870669"/>
            <a:ext cx="4715933" cy="18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2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779" y="-23418"/>
            <a:ext cx="6942221" cy="1325563"/>
          </a:xfrm>
        </p:spPr>
        <p:txBody>
          <a:bodyPr/>
          <a:lstStyle/>
          <a:p>
            <a:r>
              <a:rPr lang="en-US" dirty="0"/>
              <a:t>pipeline for de novo rad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5" y="2353720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Need to decide:</a:t>
            </a:r>
          </a:p>
          <a:p>
            <a:pPr lvl="2"/>
            <a:r>
              <a:rPr lang="en-US" dirty="0"/>
              <a:t>Minimum depth for a stack</a:t>
            </a:r>
          </a:p>
          <a:p>
            <a:pPr lvl="2"/>
            <a:r>
              <a:rPr lang="en-US" dirty="0"/>
              <a:t># of mismatches to allow when making a stack</a:t>
            </a:r>
          </a:p>
          <a:p>
            <a:pPr lvl="3"/>
            <a:r>
              <a:rPr lang="en-US" dirty="0"/>
              <a:t>Allow for genetic variation</a:t>
            </a:r>
          </a:p>
          <a:p>
            <a:pPr lvl="3"/>
            <a:r>
              <a:rPr lang="en-US" dirty="0"/>
              <a:t>But not merge different genomic regions</a:t>
            </a:r>
          </a:p>
          <a:p>
            <a:pPr lvl="2"/>
            <a:endParaRPr lang="en-US" dirty="0"/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57" y="3169897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804748" y="1598464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804746" y="4313112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A7E-73A3-B5ED-6CF2-1F08DF0D49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95"/>
          <a:stretch/>
        </p:blipFill>
        <p:spPr>
          <a:xfrm>
            <a:off x="787428" y="157056"/>
            <a:ext cx="3808473" cy="19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39203</TotalTime>
  <Words>1327</Words>
  <Application>Microsoft Macintosh PowerPoint</Application>
  <PresentationFormat>Widescreen</PresentationFormat>
  <Paragraphs>348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DejaVu Sans Mono for Powerline</vt:lpstr>
      <vt:lpstr>DejaVu Sans Mono for Powerline</vt:lpstr>
      <vt:lpstr>Helvetica</vt:lpstr>
      <vt:lpstr>MJXc-TeX-main-R</vt:lpstr>
      <vt:lpstr>MJXc-TeX-math-I</vt:lpstr>
      <vt:lpstr>Office Theme</vt:lpstr>
      <vt:lpstr>Short lectures</vt:lpstr>
      <vt:lpstr>Short Lecture: Alignment, reference genomes, denovo assemblies, stacks</vt:lpstr>
      <vt:lpstr>Blast</vt:lpstr>
      <vt:lpstr>Short read aligners</vt:lpstr>
      <vt:lpstr>Short read aligners</vt:lpstr>
      <vt:lpstr>Short read aligners</vt:lpstr>
      <vt:lpstr>What if I don’t have a genome?</vt:lpstr>
      <vt:lpstr>What if I don’t have a genome?</vt:lpstr>
      <vt:lpstr>pipeline for de novo rad assembly</vt:lpstr>
      <vt:lpstr>  Short Lecture:  Mapping results, PCR duplicates Properly paired multi-mapping</vt:lpstr>
      <vt:lpstr>Alignment types</vt:lpstr>
      <vt:lpstr>Alignment types</vt:lpstr>
      <vt:lpstr>Alignment types</vt:lpstr>
      <vt:lpstr>Alignment types</vt:lpstr>
      <vt:lpstr>Alignment types</vt:lpstr>
      <vt:lpstr>PowerPoint Presentation</vt:lpstr>
      <vt:lpstr>PowerPoint Presentation</vt:lpstr>
      <vt:lpstr>PowerPoint Presentation</vt:lpstr>
      <vt:lpstr>Short Lecture:  Variant calling</vt:lpstr>
      <vt:lpstr>PowerPoint Presentation</vt:lpstr>
      <vt:lpstr>Genotype likelihood</vt:lpstr>
      <vt:lpstr>PowerPoint Presentation</vt:lpstr>
      <vt:lpstr>PowerPoint Presentation</vt:lpstr>
      <vt:lpstr>Short Lecture: Selection Scans</vt:lpstr>
      <vt:lpstr>Detecting selection in genomic data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Detecting selection in genomic data</vt:lpstr>
      <vt:lpstr>PowerPoint Presentation</vt:lpstr>
      <vt:lpstr>PowerPoint Presentation</vt:lpstr>
      <vt:lpstr>PowerPoint Presentation</vt:lpstr>
      <vt:lpstr>Experimental evolution/Evolve and resequence</vt:lpstr>
      <vt:lpstr>Experimental evolution/Evolve and resequence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68</cp:revision>
  <dcterms:created xsi:type="dcterms:W3CDTF">2023-03-17T08:38:03Z</dcterms:created>
  <dcterms:modified xsi:type="dcterms:W3CDTF">2023-05-08T12:08:46Z</dcterms:modified>
</cp:coreProperties>
</file>